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handoutMasterIdLst>
    <p:handoutMasterId r:id="rId19"/>
  </p:handoutMasterIdLst>
  <p:sldIdLst>
    <p:sldId id="256" r:id="rId2"/>
    <p:sldId id="276" r:id="rId3"/>
    <p:sldId id="277" r:id="rId4"/>
    <p:sldId id="267" r:id="rId5"/>
    <p:sldId id="266" r:id="rId6"/>
    <p:sldId id="273" r:id="rId7"/>
    <p:sldId id="268" r:id="rId8"/>
    <p:sldId id="258" r:id="rId9"/>
    <p:sldId id="272" r:id="rId10"/>
    <p:sldId id="279" r:id="rId11"/>
    <p:sldId id="270" r:id="rId12"/>
    <p:sldId id="278" r:id="rId13"/>
    <p:sldId id="282" r:id="rId14"/>
    <p:sldId id="283" r:id="rId15"/>
    <p:sldId id="284" r:id="rId16"/>
    <p:sldId id="271" r:id="rId17"/>
    <p:sldId id="281"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70" d="100"/>
          <a:sy n="70" d="100"/>
        </p:scale>
        <p:origin x="6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A74FB67-B075-48FB-A332-CD2F0455D0B4}" type="datetimeFigureOut">
              <a:rPr lang="en-US" smtClean="0"/>
              <a:t>4/23/2020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A553358-BA02-49FA-8BCF-97DCBB5C8398}" type="slidenum">
              <a:rPr lang="en-US" smtClean="0"/>
              <a:t>‹#›</a:t>
            </a:fld>
            <a:endParaRPr lang="en-US"/>
          </a:p>
        </p:txBody>
      </p:sp>
    </p:spTree>
    <p:extLst>
      <p:ext uri="{BB962C8B-B14F-4D97-AF65-F5344CB8AC3E}">
        <p14:creationId xmlns:p14="http://schemas.microsoft.com/office/powerpoint/2010/main" val="69698967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
        <p:nvSpPr>
          <p:cNvPr id="8" name="Rectangle 7"/>
          <p:cNvSpPr/>
          <p:nvPr userDrawn="1"/>
        </p:nvSpPr>
        <p:spPr>
          <a:xfrm>
            <a:off x="-4982" y="0"/>
            <a:ext cx="3442447" cy="8695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981" y="5988457"/>
            <a:ext cx="3442447" cy="8695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1752729" y="0"/>
            <a:ext cx="439271"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4/23/2020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0149"/>
            <a:ext cx="7315200" cy="3255264"/>
          </a:xfrm>
        </p:spPr>
        <p:txBody>
          <a:bodyPr>
            <a:normAutofit/>
          </a:bodyPr>
          <a:lstStyle/>
          <a:p>
            <a:r>
              <a:rPr lang="en-US" sz="6000" b="1" dirty="0" smtClean="0">
                <a:solidFill>
                  <a:schemeClr val="tx1"/>
                </a:solidFill>
              </a:rPr>
              <a:t> Blogging Along</a:t>
            </a:r>
            <a:endParaRPr lang="en-US" sz="6000" b="1" dirty="0">
              <a:solidFill>
                <a:schemeClr val="tx1"/>
              </a:solidFill>
            </a:endParaRPr>
          </a:p>
        </p:txBody>
      </p:sp>
      <p:sp>
        <p:nvSpPr>
          <p:cNvPr id="3" name="Subtitle 2"/>
          <p:cNvSpPr>
            <a:spLocks noGrp="1"/>
          </p:cNvSpPr>
          <p:nvPr>
            <p:ph type="subTitle" idx="1"/>
          </p:nvPr>
        </p:nvSpPr>
        <p:spPr>
          <a:xfrm>
            <a:off x="155138" y="3730106"/>
            <a:ext cx="7315200" cy="914400"/>
          </a:xfrm>
        </p:spPr>
        <p:txBody>
          <a:bodyPr>
            <a:noAutofit/>
          </a:bodyPr>
          <a:lstStyle/>
          <a:p>
            <a:r>
              <a:rPr lang="en-US" sz="3600" b="1" dirty="0" smtClean="0">
                <a:solidFill>
                  <a:schemeClr val="bg1"/>
                </a:solidFill>
              </a:rPr>
              <a:t>Encouraging </a:t>
            </a:r>
            <a:r>
              <a:rPr lang="en-US" sz="3600" b="1" dirty="0" smtClean="0">
                <a:solidFill>
                  <a:srgbClr val="C00000"/>
                </a:solidFill>
              </a:rPr>
              <a:t>Engagement, </a:t>
            </a:r>
          </a:p>
          <a:p>
            <a:r>
              <a:rPr lang="en-US" sz="3600" b="1" dirty="0" smtClean="0">
                <a:solidFill>
                  <a:srgbClr val="C00000"/>
                </a:solidFill>
              </a:rPr>
              <a:t>Reflection </a:t>
            </a:r>
            <a:r>
              <a:rPr lang="en-US" sz="3600" b="1" dirty="0" smtClean="0">
                <a:solidFill>
                  <a:schemeClr val="bg1"/>
                </a:solidFill>
              </a:rPr>
              <a:t>and </a:t>
            </a:r>
            <a:r>
              <a:rPr lang="en-US" sz="3600" b="1" dirty="0" smtClean="0">
                <a:solidFill>
                  <a:srgbClr val="C00000"/>
                </a:solidFill>
              </a:rPr>
              <a:t>Connection </a:t>
            </a:r>
          </a:p>
          <a:p>
            <a:r>
              <a:rPr lang="en-US" sz="3600" b="1" dirty="0" smtClean="0">
                <a:solidFill>
                  <a:schemeClr val="bg1"/>
                </a:solidFill>
              </a:rPr>
              <a:t>In 3D Design and Sculpture</a:t>
            </a:r>
            <a:endParaRPr lang="en-US" sz="3600" b="1" dirty="0">
              <a:solidFill>
                <a:schemeClr val="bg1"/>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397" t="231" r="36240" b="-546"/>
          <a:stretch/>
        </p:blipFill>
        <p:spPr>
          <a:xfrm>
            <a:off x="5819427" y="-347472"/>
            <a:ext cx="6500589" cy="7205472"/>
          </a:xfrm>
          <a:prstGeom prst="rect">
            <a:avLst/>
          </a:prstGeom>
        </p:spPr>
      </p:pic>
    </p:spTree>
    <p:extLst>
      <p:ext uri="{BB962C8B-B14F-4D97-AF65-F5344CB8AC3E}">
        <p14:creationId xmlns:p14="http://schemas.microsoft.com/office/powerpoint/2010/main" val="1783758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b="1" dirty="0">
                <a:solidFill>
                  <a:schemeClr val="tx1"/>
                </a:solidFill>
              </a:rPr>
              <a:t>Why Blogs?</a:t>
            </a:r>
            <a:r>
              <a:rPr lang="en-US" sz="6000" b="1" dirty="0">
                <a:solidFill>
                  <a:schemeClr val="tx1"/>
                </a:solidFill>
              </a:rPr>
              <a:t/>
            </a:r>
            <a:br>
              <a:rPr lang="en-US" sz="6000" b="1" dirty="0">
                <a:solidFill>
                  <a:schemeClr val="tx1"/>
                </a:solidFill>
              </a:rPr>
            </a:br>
            <a:r>
              <a:rPr lang="en-US" sz="6000" b="1" dirty="0">
                <a:solidFill>
                  <a:schemeClr val="tx1"/>
                </a:solidFill>
              </a:rPr>
              <a:t/>
            </a:r>
            <a:br>
              <a:rPr lang="en-US" sz="6000" b="1" dirty="0">
                <a:solidFill>
                  <a:schemeClr val="tx1"/>
                </a:solidFill>
              </a:rPr>
            </a:br>
            <a:r>
              <a:rPr lang="en-US" b="1" dirty="0" smtClean="0">
                <a:solidFill>
                  <a:srgbClr val="C00000"/>
                </a:solidFill>
              </a:rPr>
              <a:t>Structured, </a:t>
            </a:r>
            <a:r>
              <a:rPr lang="en-US" b="1" dirty="0" smtClean="0">
                <a:solidFill>
                  <a:schemeClr val="bg1"/>
                </a:solidFill>
              </a:rPr>
              <a:t>Step by Step </a:t>
            </a:r>
            <a:r>
              <a:rPr lang="en-US" b="1" dirty="0" smtClean="0">
                <a:solidFill>
                  <a:srgbClr val="C00000"/>
                </a:solidFill>
              </a:rPr>
              <a:t>Learning</a:t>
            </a:r>
            <a:br>
              <a:rPr lang="en-US" b="1" dirty="0" smtClean="0">
                <a:solidFill>
                  <a:srgbClr val="C00000"/>
                </a:solidFill>
              </a:rPr>
            </a:br>
            <a:r>
              <a:rPr lang="en-US" b="1" dirty="0">
                <a:solidFill>
                  <a:srgbClr val="C00000"/>
                </a:solidFill>
              </a:rPr>
              <a:t/>
            </a:r>
            <a:br>
              <a:rPr lang="en-US" b="1" dirty="0">
                <a:solidFill>
                  <a:srgbClr val="C00000"/>
                </a:solidFill>
              </a:rPr>
            </a:br>
            <a:r>
              <a:rPr lang="en-US" b="1" dirty="0" smtClean="0">
                <a:solidFill>
                  <a:srgbClr val="C00000"/>
                </a:solidFill>
              </a:rPr>
              <a:t>Sharing </a:t>
            </a:r>
            <a:r>
              <a:rPr lang="en-US" b="1" dirty="0" smtClean="0">
                <a:solidFill>
                  <a:schemeClr val="tx1"/>
                </a:solidFill>
              </a:rPr>
              <a:t>Process</a:t>
            </a:r>
            <a:r>
              <a:rPr lang="en-US" b="1" dirty="0" smtClean="0">
                <a:solidFill>
                  <a:srgbClr val="C00000"/>
                </a:solidFill>
              </a:rPr>
              <a:t>, not just </a:t>
            </a:r>
            <a:r>
              <a:rPr lang="en-US" b="1" dirty="0" smtClean="0">
                <a:solidFill>
                  <a:schemeClr val="bg1"/>
                </a:solidFill>
              </a:rPr>
              <a:t>Product</a:t>
            </a:r>
            <a:r>
              <a:rPr lang="en-US" b="1" dirty="0" smtClean="0">
                <a:solidFill>
                  <a:srgbClr val="C00000"/>
                </a:solidFill>
              </a:rPr>
              <a:t> </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5546" y="-1"/>
            <a:ext cx="4534598" cy="4176603"/>
          </a:xfr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 t="16533" r="-407" b="19734"/>
          <a:stretch/>
        </p:blipFill>
        <p:spPr>
          <a:xfrm>
            <a:off x="8089866" y="1499617"/>
            <a:ext cx="4102134" cy="5358384"/>
          </a:xfrm>
          <a:prstGeom prst="rect">
            <a:avLst/>
          </a:prstGeom>
          <a:ln w="38100">
            <a:solidFill>
              <a:schemeClr val="accent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4632813" y="3234520"/>
            <a:ext cx="2220064" cy="4534598"/>
          </a:xfrm>
          <a:prstGeom prst="rect">
            <a:avLst/>
          </a:prstGeom>
        </p:spPr>
      </p:pic>
    </p:spTree>
    <p:extLst>
      <p:ext uri="{BB962C8B-B14F-4D97-AF65-F5344CB8AC3E}">
        <p14:creationId xmlns:p14="http://schemas.microsoft.com/office/powerpoint/2010/main" val="5704046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1105469"/>
            <a:ext cx="3281851" cy="4619551"/>
          </a:xfrm>
        </p:spPr>
        <p:txBody>
          <a:bodyPr>
            <a:normAutofit fontScale="90000"/>
          </a:bodyPr>
          <a:lstStyle/>
          <a:p>
            <a:r>
              <a:rPr lang="en-US" sz="5400" b="1" dirty="0" smtClean="0">
                <a:solidFill>
                  <a:schemeClr val="tx1"/>
                </a:solidFill>
              </a:rPr>
              <a:t>Blogs vs.</a:t>
            </a:r>
            <a:br>
              <a:rPr lang="en-US" sz="5400" b="1" dirty="0" smtClean="0">
                <a:solidFill>
                  <a:schemeClr val="tx1"/>
                </a:solidFill>
              </a:rPr>
            </a:br>
            <a:r>
              <a:rPr lang="en-US" sz="5400" b="1" dirty="0" smtClean="0">
                <a:solidFill>
                  <a:schemeClr val="tx1"/>
                </a:solidFill>
              </a:rPr>
              <a:t>Discussions</a:t>
            </a:r>
            <a:br>
              <a:rPr lang="en-US" sz="5400" b="1" dirty="0" smtClean="0">
                <a:solidFill>
                  <a:schemeClr val="tx1"/>
                </a:solidFill>
              </a:rPr>
            </a:br>
            <a:r>
              <a:rPr lang="en-US" sz="2000" dirty="0" err="1" smtClean="0"/>
              <a:t>Brauer</a:t>
            </a:r>
            <a:r>
              <a:rPr lang="en-US" sz="2000" dirty="0"/>
              <a:t>, James. “Blogging vs Threaded Discussions in Online Courses.” </a:t>
            </a:r>
            <a:r>
              <a:rPr lang="en-US" sz="2000" i="1" dirty="0"/>
              <a:t>Connected Principals</a:t>
            </a:r>
            <a:r>
              <a:rPr lang="en-US" sz="2000" dirty="0"/>
              <a:t>, 7 Oct. 2012, connectedprincipals.com/archives/6431.Web </a:t>
            </a:r>
            <a:r>
              <a:rPr lang="en-US" sz="2000" dirty="0" smtClean="0"/>
              <a:t/>
            </a:r>
            <a:br>
              <a:rPr lang="en-US" sz="2000" dirty="0" smtClean="0"/>
            </a:br>
            <a:r>
              <a:rPr lang="en-US" sz="2200" b="1" dirty="0" smtClean="0">
                <a:solidFill>
                  <a:schemeClr val="tx1"/>
                </a:solidFill>
              </a:rPr>
              <a:t>Secondary source  summary of :</a:t>
            </a:r>
            <a:r>
              <a:rPr lang="en-US" sz="2200" b="1" dirty="0">
                <a:solidFill>
                  <a:schemeClr val="tx1"/>
                </a:solidFill>
              </a:rPr>
              <a:t/>
            </a:r>
            <a:br>
              <a:rPr lang="en-US" sz="2200" b="1" dirty="0">
                <a:solidFill>
                  <a:schemeClr val="tx1"/>
                </a:solidFill>
              </a:rPr>
            </a:br>
            <a:r>
              <a:rPr lang="en-US" sz="2200" dirty="0"/>
              <a:t>Clarke, L, &amp; </a:t>
            </a:r>
            <a:r>
              <a:rPr lang="en-US" sz="2200" dirty="0" err="1"/>
              <a:t>Kinne</a:t>
            </a:r>
            <a:r>
              <a:rPr lang="en-US" sz="2200" dirty="0"/>
              <a:t>, L. (2012). Asynchronous discussions as threaded discussions or blogs. </a:t>
            </a:r>
            <a:r>
              <a:rPr lang="en-US" sz="2200" i="1" dirty="0"/>
              <a:t>Journal of Digital Learning in Teacher Education, 29</a:t>
            </a:r>
            <a:r>
              <a:rPr lang="en-US" sz="2200" dirty="0"/>
              <a:t>, 4-13</a:t>
            </a:r>
            <a:r>
              <a:rPr lang="en-US" b="1" dirty="0">
                <a:solidFill>
                  <a:schemeClr val="tx1"/>
                </a:solidFill>
              </a:rPr>
              <a:t/>
            </a:r>
            <a:br>
              <a:rPr lang="en-US" b="1" dirty="0">
                <a:solidFill>
                  <a:schemeClr val="tx1"/>
                </a:solidFill>
              </a:rPr>
            </a:br>
            <a:endParaRPr lang="en-US" dirty="0"/>
          </a:p>
        </p:txBody>
      </p:sp>
      <p:sp>
        <p:nvSpPr>
          <p:cNvPr id="4" name="Content Placeholder 2"/>
          <p:cNvSpPr>
            <a:spLocks noGrp="1"/>
          </p:cNvSpPr>
          <p:nvPr>
            <p:ph idx="1"/>
          </p:nvPr>
        </p:nvSpPr>
        <p:spPr>
          <a:xfrm>
            <a:off x="3869267" y="864107"/>
            <a:ext cx="7971437" cy="5567689"/>
          </a:xfrm>
        </p:spPr>
        <p:txBody>
          <a:bodyPr/>
          <a:lstStyle/>
          <a:p>
            <a:r>
              <a:rPr lang="en-US" sz="2800" dirty="0">
                <a:solidFill>
                  <a:schemeClr val="tx1"/>
                </a:solidFill>
              </a:rPr>
              <a:t>According to their research, students who blogged about coursework and posted responses to classmates, developed a </a:t>
            </a:r>
            <a:r>
              <a:rPr lang="en-US" sz="2800" b="1" dirty="0">
                <a:solidFill>
                  <a:schemeClr val="accent1"/>
                </a:solidFill>
              </a:rPr>
              <a:t>strong sense of community</a:t>
            </a:r>
            <a:r>
              <a:rPr lang="en-US" sz="2800" b="1" dirty="0">
                <a:solidFill>
                  <a:schemeClr val="tx1"/>
                </a:solidFill>
              </a:rPr>
              <a:t> </a:t>
            </a:r>
            <a:r>
              <a:rPr lang="en-US" sz="2800" dirty="0">
                <a:solidFill>
                  <a:schemeClr val="tx1"/>
                </a:solidFill>
              </a:rPr>
              <a:t>amongst each other. </a:t>
            </a:r>
            <a:endParaRPr lang="en-US" sz="2800" dirty="0" smtClean="0">
              <a:solidFill>
                <a:schemeClr val="tx1"/>
              </a:solidFill>
            </a:endParaRPr>
          </a:p>
          <a:p>
            <a:r>
              <a:rPr lang="en-US" sz="2800" dirty="0" smtClean="0">
                <a:solidFill>
                  <a:schemeClr val="tx1"/>
                </a:solidFill>
              </a:rPr>
              <a:t>“Because </a:t>
            </a:r>
            <a:r>
              <a:rPr lang="en-US" sz="2800" dirty="0">
                <a:solidFill>
                  <a:schemeClr val="tx1"/>
                </a:solidFill>
              </a:rPr>
              <a:t>the form of blog writing tends to be </a:t>
            </a:r>
            <a:r>
              <a:rPr lang="en-US" sz="2800" b="1" dirty="0">
                <a:solidFill>
                  <a:schemeClr val="tx1"/>
                </a:solidFill>
              </a:rPr>
              <a:t>less </a:t>
            </a:r>
            <a:r>
              <a:rPr lang="en-US" sz="2800" b="1" dirty="0">
                <a:solidFill>
                  <a:schemeClr val="accent1"/>
                </a:solidFill>
              </a:rPr>
              <a:t>“academic” and more personal</a:t>
            </a:r>
            <a:r>
              <a:rPr lang="en-US" sz="2800" dirty="0">
                <a:solidFill>
                  <a:schemeClr val="tx1"/>
                </a:solidFill>
              </a:rPr>
              <a:t>, students </a:t>
            </a:r>
            <a:r>
              <a:rPr lang="en-US" sz="2800" dirty="0">
                <a:solidFill>
                  <a:schemeClr val="accent1"/>
                </a:solidFill>
              </a:rPr>
              <a:t>linked their meaning of academic material to their own lives and experiences. </a:t>
            </a:r>
            <a:r>
              <a:rPr lang="en-US" sz="2800" dirty="0">
                <a:solidFill>
                  <a:schemeClr val="tx1"/>
                </a:solidFill>
              </a:rPr>
              <a:t>This resulted in </a:t>
            </a:r>
            <a:r>
              <a:rPr lang="en-US" sz="2800" b="1" dirty="0">
                <a:solidFill>
                  <a:schemeClr val="accent1"/>
                </a:solidFill>
              </a:rPr>
              <a:t>more candid and personal discourse</a:t>
            </a:r>
            <a:r>
              <a:rPr lang="en-US" sz="2800" b="1" dirty="0">
                <a:solidFill>
                  <a:schemeClr val="tx1"/>
                </a:solidFill>
              </a:rPr>
              <a:t> </a:t>
            </a:r>
            <a:r>
              <a:rPr lang="en-US" sz="2800" dirty="0">
                <a:solidFill>
                  <a:schemeClr val="tx1"/>
                </a:solidFill>
              </a:rPr>
              <a:t>amongst the class</a:t>
            </a:r>
            <a:r>
              <a:rPr lang="en-US" sz="2800" dirty="0" smtClean="0">
                <a:solidFill>
                  <a:schemeClr val="tx1"/>
                </a:solidFill>
              </a:rPr>
              <a:t>.”</a:t>
            </a:r>
          </a:p>
          <a:p>
            <a:r>
              <a:rPr lang="en-US" sz="2800" dirty="0" smtClean="0">
                <a:solidFill>
                  <a:schemeClr val="tx1"/>
                </a:solidFill>
              </a:rPr>
              <a:t> </a:t>
            </a:r>
            <a:r>
              <a:rPr lang="en-US" sz="2800" dirty="0">
                <a:solidFill>
                  <a:schemeClr val="tx1"/>
                </a:solidFill>
              </a:rPr>
              <a:t>While students maintained attention to the various academic topics of study, they did </a:t>
            </a:r>
            <a:r>
              <a:rPr lang="en-US" sz="2800" dirty="0" smtClean="0">
                <a:solidFill>
                  <a:schemeClr val="tx1"/>
                </a:solidFill>
              </a:rPr>
              <a:t>so with </a:t>
            </a:r>
            <a:r>
              <a:rPr lang="en-US" sz="2800" b="1" dirty="0" smtClean="0">
                <a:solidFill>
                  <a:schemeClr val="accent1"/>
                </a:solidFill>
              </a:rPr>
              <a:t>their own voice.</a:t>
            </a:r>
          </a:p>
          <a:p>
            <a:endParaRPr lang="en-US" dirty="0">
              <a:solidFill>
                <a:schemeClr val="tx1"/>
              </a:solidFill>
            </a:endParaRPr>
          </a:p>
          <a:p>
            <a:endParaRPr lang="en-US" dirty="0"/>
          </a:p>
        </p:txBody>
      </p:sp>
    </p:spTree>
    <p:extLst>
      <p:ext uri="{BB962C8B-B14F-4D97-AF65-F5344CB8AC3E}">
        <p14:creationId xmlns:p14="http://schemas.microsoft.com/office/powerpoint/2010/main" val="820301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892"/>
            <a:ext cx="2947482" cy="4601183"/>
          </a:xfrm>
        </p:spPr>
        <p:txBody>
          <a:bodyPr>
            <a:normAutofit fontScale="90000"/>
          </a:bodyPr>
          <a:lstStyle/>
          <a:p>
            <a:r>
              <a:rPr lang="en-US" sz="6600" b="1" dirty="0" smtClean="0">
                <a:solidFill>
                  <a:schemeClr val="tx1"/>
                </a:solidFill>
              </a:rPr>
              <a:t>Blogs</a:t>
            </a:r>
            <a:r>
              <a:rPr lang="en-US" sz="6000" b="1" dirty="0">
                <a:solidFill>
                  <a:schemeClr val="tx1"/>
                </a:solidFill>
              </a:rPr>
              <a:t/>
            </a:r>
            <a:br>
              <a:rPr lang="en-US" sz="6000" b="1" dirty="0">
                <a:solidFill>
                  <a:schemeClr val="tx1"/>
                </a:solidFill>
              </a:rPr>
            </a:br>
            <a:r>
              <a:rPr lang="en-US" sz="6000" b="1" dirty="0">
                <a:solidFill>
                  <a:schemeClr val="tx1"/>
                </a:solidFill>
              </a:rPr>
              <a:t/>
            </a:r>
            <a:br>
              <a:rPr lang="en-US" sz="6000" b="1" dirty="0">
                <a:solidFill>
                  <a:schemeClr val="tx1"/>
                </a:solidFill>
              </a:rPr>
            </a:br>
            <a:r>
              <a:rPr lang="en-US" sz="4400" b="1" dirty="0" smtClean="0">
                <a:solidFill>
                  <a:srgbClr val="C00000"/>
                </a:solidFill>
              </a:rPr>
              <a:t>Growing Connections</a:t>
            </a:r>
            <a:r>
              <a:rPr lang="en-US" b="1" dirty="0">
                <a:solidFill>
                  <a:srgbClr val="C00000"/>
                </a:solidFill>
              </a:rPr>
              <a:t/>
            </a:r>
            <a:br>
              <a:rPr lang="en-US" b="1" dirty="0">
                <a:solidFill>
                  <a:srgbClr val="C00000"/>
                </a:solidFill>
              </a:rPr>
            </a:br>
            <a:r>
              <a:rPr lang="en-US" b="1" dirty="0" smtClean="0">
                <a:solidFill>
                  <a:srgbClr val="C00000"/>
                </a:solidFill>
              </a:rPr>
              <a:t> </a:t>
            </a:r>
            <a:r>
              <a:rPr lang="en-US" b="1" dirty="0">
                <a:solidFill>
                  <a:srgbClr val="C00000"/>
                </a:solidFill>
              </a:rPr>
              <a:t/>
            </a:r>
            <a:br>
              <a:rPr lang="en-US" b="1" dirty="0">
                <a:solidFill>
                  <a:srgbClr val="C00000"/>
                </a:solidFill>
              </a:rPr>
            </a:br>
            <a:r>
              <a:rPr lang="en-US" sz="4900" b="1" dirty="0" smtClean="0">
                <a:solidFill>
                  <a:srgbClr val="C00000"/>
                </a:solidFill>
              </a:rPr>
              <a:t>Reflections</a:t>
            </a:r>
            <a:endParaRPr lang="en-US" sz="49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657" y="0"/>
            <a:ext cx="7104012" cy="710401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3568" y="0"/>
            <a:ext cx="2848432" cy="2651760"/>
          </a:xfrm>
          <a:prstGeom prst="rect">
            <a:avLst/>
          </a:prstGeom>
        </p:spPr>
      </p:pic>
      <p:sp>
        <p:nvSpPr>
          <p:cNvPr id="3" name="Content Placeholder 2"/>
          <p:cNvSpPr>
            <a:spLocks noGrp="1"/>
          </p:cNvSpPr>
          <p:nvPr>
            <p:ph idx="1"/>
          </p:nvPr>
        </p:nvSpPr>
        <p:spPr>
          <a:xfrm>
            <a:off x="9761889" y="2729484"/>
            <a:ext cx="2430111" cy="4128516"/>
          </a:xfrm>
        </p:spPr>
        <p:txBody>
          <a:bodyPr>
            <a:normAutofit lnSpcReduction="10000"/>
          </a:bodyPr>
          <a:lstStyle/>
          <a:p>
            <a:r>
              <a:rPr lang="en-US" sz="1600" dirty="0"/>
              <a:t>Chiara </a:t>
            </a:r>
            <a:r>
              <a:rPr lang="en-US" sz="1600" dirty="0" err="1" smtClean="0"/>
              <a:t>Ferragni</a:t>
            </a:r>
            <a:endParaRPr lang="en-US" sz="1600" dirty="0" smtClean="0"/>
          </a:p>
          <a:p>
            <a:r>
              <a:rPr lang="en-US" sz="1600" dirty="0" smtClean="0"/>
              <a:t>The </a:t>
            </a:r>
            <a:r>
              <a:rPr lang="en-US" sz="1600" dirty="0" smtClean="0"/>
              <a:t>I </a:t>
            </a:r>
            <a:r>
              <a:rPr lang="en-US" sz="1600" dirty="0"/>
              <a:t>would like my portrait to represent her beauty and strength as a woman in a culture that is still mostly male dominant.  Seeing her post pictures and videos of quarantine has helped me enjoy my time at home and inspires me to try and enjoy the simpler things, like spending more time with my family and trying to get some exercise in </a:t>
            </a:r>
            <a:r>
              <a:rPr lang="en-US" sz="1600" dirty="0" smtClean="0"/>
              <a:t>everyday.</a:t>
            </a:r>
            <a:endParaRPr lang="en-US" sz="1600" dirty="0"/>
          </a:p>
        </p:txBody>
      </p:sp>
    </p:spTree>
    <p:extLst>
      <p:ext uri="{BB962C8B-B14F-4D97-AF65-F5344CB8AC3E}">
        <p14:creationId xmlns:p14="http://schemas.microsoft.com/office/powerpoint/2010/main" val="3759434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schemeClr val="tx1"/>
                </a:solidFill>
              </a:rPr>
              <a:t>Blogs:</a:t>
            </a:r>
            <a:br>
              <a:rPr lang="en-US" sz="6600" b="1" dirty="0" smtClean="0">
                <a:solidFill>
                  <a:schemeClr val="tx1"/>
                </a:solidFill>
              </a:rPr>
            </a:br>
            <a:r>
              <a:rPr lang="en-US" sz="6000" b="1" dirty="0">
                <a:solidFill>
                  <a:schemeClr val="tx1"/>
                </a:solidFill>
              </a:rPr>
              <a:t/>
            </a:r>
            <a:br>
              <a:rPr lang="en-US" sz="6000" b="1" dirty="0">
                <a:solidFill>
                  <a:schemeClr val="tx1"/>
                </a:solidFill>
              </a:rPr>
            </a:br>
            <a:r>
              <a:rPr lang="en-US" sz="4800" b="1" dirty="0">
                <a:solidFill>
                  <a:srgbClr val="C00000"/>
                </a:solidFill>
              </a:rPr>
              <a:t>Student Feedback</a:t>
            </a:r>
            <a:endParaRPr lang="en-US" sz="4800" dirty="0"/>
          </a:p>
        </p:txBody>
      </p:sp>
      <p:sp>
        <p:nvSpPr>
          <p:cNvPr id="3" name="Content Placeholder 2"/>
          <p:cNvSpPr>
            <a:spLocks noGrp="1"/>
          </p:cNvSpPr>
          <p:nvPr>
            <p:ph idx="1"/>
          </p:nvPr>
        </p:nvSpPr>
        <p:spPr>
          <a:xfrm>
            <a:off x="3569016" y="409432"/>
            <a:ext cx="8222649" cy="6837529"/>
          </a:xfrm>
        </p:spPr>
        <p:txBody>
          <a:bodyPr>
            <a:normAutofit/>
          </a:bodyPr>
          <a:lstStyle/>
          <a:p>
            <a:r>
              <a:rPr lang="en-US" sz="3500" b="1" dirty="0" smtClean="0">
                <a:solidFill>
                  <a:srgbClr val="C00000"/>
                </a:solidFill>
              </a:rPr>
              <a:t>I </a:t>
            </a:r>
            <a:r>
              <a:rPr lang="en-US" sz="3500" b="1" dirty="0">
                <a:solidFill>
                  <a:srgbClr val="C00000"/>
                </a:solidFill>
              </a:rPr>
              <a:t>think the </a:t>
            </a:r>
            <a:r>
              <a:rPr lang="en-US" sz="3500" b="1" dirty="0">
                <a:solidFill>
                  <a:schemeClr val="tx1"/>
                </a:solidFill>
              </a:rPr>
              <a:t>most helpful </a:t>
            </a:r>
            <a:r>
              <a:rPr lang="en-US" sz="3500" b="1" dirty="0">
                <a:solidFill>
                  <a:srgbClr val="C00000"/>
                </a:solidFill>
              </a:rPr>
              <a:t>part of our newly online class is the use of </a:t>
            </a:r>
            <a:r>
              <a:rPr lang="en-US" sz="3500" b="1" dirty="0">
                <a:solidFill>
                  <a:schemeClr val="tx1"/>
                </a:solidFill>
              </a:rPr>
              <a:t>blogs</a:t>
            </a:r>
            <a:r>
              <a:rPr lang="en-US" sz="3500" dirty="0"/>
              <a:t>. Seeing fellow students' work and processes as recorded on their blogs is </a:t>
            </a:r>
            <a:r>
              <a:rPr lang="en-US" sz="3500" b="1" dirty="0">
                <a:solidFill>
                  <a:schemeClr val="tx1"/>
                </a:solidFill>
              </a:rPr>
              <a:t>inspirational</a:t>
            </a:r>
            <a:r>
              <a:rPr lang="en-US" sz="3500" dirty="0">
                <a:solidFill>
                  <a:schemeClr val="tx1"/>
                </a:solidFill>
              </a:rPr>
              <a:t> </a:t>
            </a:r>
            <a:r>
              <a:rPr lang="en-US" sz="3500" dirty="0"/>
              <a:t>and I feel like </a:t>
            </a:r>
            <a:r>
              <a:rPr lang="en-US" sz="3500" b="1" dirty="0">
                <a:solidFill>
                  <a:srgbClr val="C00000"/>
                </a:solidFill>
              </a:rPr>
              <a:t>it helps everyone learn </a:t>
            </a:r>
            <a:r>
              <a:rPr lang="en-US" sz="3500" dirty="0"/>
              <a:t>and find </a:t>
            </a:r>
            <a:r>
              <a:rPr lang="en-US" sz="3500" b="1" dirty="0">
                <a:solidFill>
                  <a:schemeClr val="tx1"/>
                </a:solidFill>
              </a:rPr>
              <a:t>new solutions </a:t>
            </a:r>
            <a:r>
              <a:rPr lang="en-US" sz="3500" dirty="0"/>
              <a:t>while we work on our projects. </a:t>
            </a:r>
            <a:endParaRPr lang="en-US" sz="3500" dirty="0" smtClean="0"/>
          </a:p>
          <a:p>
            <a:r>
              <a:rPr lang="en-US" sz="2200" dirty="0" smtClean="0"/>
              <a:t>It </a:t>
            </a:r>
            <a:r>
              <a:rPr lang="en-US" sz="2200" dirty="0"/>
              <a:t>is also extremely helpful to be able to leave feedback on each other's posts, and to receive feedback from the professor, all of which can be returned to whenever you need a reminder of what was said or suggested. </a:t>
            </a:r>
            <a:endParaRPr lang="en-US" sz="2200" dirty="0" smtClean="0"/>
          </a:p>
          <a:p>
            <a:r>
              <a:rPr lang="en-US" sz="3500" dirty="0" smtClean="0"/>
              <a:t>In that </a:t>
            </a:r>
            <a:r>
              <a:rPr lang="en-US" sz="3500" dirty="0"/>
              <a:t>way, it's actually </a:t>
            </a:r>
            <a:r>
              <a:rPr lang="en-US" sz="3500" b="1" dirty="0">
                <a:solidFill>
                  <a:schemeClr val="accent6"/>
                </a:solidFill>
              </a:rPr>
              <a:t>more helpful than </a:t>
            </a:r>
            <a:r>
              <a:rPr lang="en-US" sz="3500" b="1" dirty="0">
                <a:solidFill>
                  <a:schemeClr val="tx1"/>
                </a:solidFill>
              </a:rPr>
              <a:t>face-to-face</a:t>
            </a:r>
            <a:r>
              <a:rPr lang="en-US" sz="3500" b="1" dirty="0">
                <a:solidFill>
                  <a:schemeClr val="accent6"/>
                </a:solidFill>
              </a:rPr>
              <a:t> discussions</a:t>
            </a:r>
            <a:r>
              <a:rPr lang="en-US" sz="3500" dirty="0"/>
              <a:t>, assuming you don't have a perfect memory.</a:t>
            </a:r>
          </a:p>
          <a:p>
            <a:endParaRPr lang="en-US" sz="3500" dirty="0"/>
          </a:p>
        </p:txBody>
      </p:sp>
    </p:spTree>
    <p:extLst>
      <p:ext uri="{BB962C8B-B14F-4D97-AF65-F5344CB8AC3E}">
        <p14:creationId xmlns:p14="http://schemas.microsoft.com/office/powerpoint/2010/main" val="890222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schemeClr val="tx1"/>
                </a:solidFill>
              </a:rPr>
              <a:t>Blogs:</a:t>
            </a:r>
            <a:br>
              <a:rPr lang="en-US" sz="6600" b="1" dirty="0" smtClean="0">
                <a:solidFill>
                  <a:schemeClr val="tx1"/>
                </a:solidFill>
              </a:rPr>
            </a:br>
            <a:r>
              <a:rPr lang="en-US" sz="6000" b="1" dirty="0">
                <a:solidFill>
                  <a:schemeClr val="tx1"/>
                </a:solidFill>
              </a:rPr>
              <a:t/>
            </a:r>
            <a:br>
              <a:rPr lang="en-US" sz="6000" b="1" dirty="0">
                <a:solidFill>
                  <a:schemeClr val="tx1"/>
                </a:solidFill>
              </a:rPr>
            </a:br>
            <a:r>
              <a:rPr lang="en-US" sz="4800" b="1" dirty="0">
                <a:solidFill>
                  <a:srgbClr val="C00000"/>
                </a:solidFill>
              </a:rPr>
              <a:t>Student Feedback</a:t>
            </a:r>
            <a:endParaRPr lang="en-US" sz="4800" dirty="0"/>
          </a:p>
        </p:txBody>
      </p:sp>
      <p:sp>
        <p:nvSpPr>
          <p:cNvPr id="3" name="Content Placeholder 2"/>
          <p:cNvSpPr>
            <a:spLocks noGrp="1"/>
          </p:cNvSpPr>
          <p:nvPr>
            <p:ph idx="1"/>
          </p:nvPr>
        </p:nvSpPr>
        <p:spPr>
          <a:xfrm>
            <a:off x="3691847" y="723331"/>
            <a:ext cx="8113466" cy="5848270"/>
          </a:xfrm>
        </p:spPr>
        <p:txBody>
          <a:bodyPr>
            <a:normAutofit lnSpcReduction="10000"/>
          </a:bodyPr>
          <a:lstStyle/>
          <a:p>
            <a:r>
              <a:rPr lang="en-US" sz="3600" b="1" dirty="0" smtClean="0">
                <a:solidFill>
                  <a:schemeClr val="tx1"/>
                </a:solidFill>
              </a:rPr>
              <a:t>Blogs </a:t>
            </a:r>
            <a:r>
              <a:rPr lang="en-US" sz="3600" b="1" dirty="0">
                <a:solidFill>
                  <a:schemeClr val="tx1"/>
                </a:solidFill>
              </a:rPr>
              <a:t>are helpful </a:t>
            </a:r>
            <a:r>
              <a:rPr lang="en-US" sz="3600" dirty="0">
                <a:solidFill>
                  <a:schemeClr val="tx1"/>
                </a:solidFill>
              </a:rPr>
              <a:t>because you </a:t>
            </a:r>
            <a:r>
              <a:rPr lang="en-US" sz="3600" b="1" dirty="0">
                <a:solidFill>
                  <a:schemeClr val="accent1"/>
                </a:solidFill>
              </a:rPr>
              <a:t>see the progress of other people’s projects </a:t>
            </a:r>
            <a:r>
              <a:rPr lang="en-US" sz="3600" dirty="0">
                <a:solidFill>
                  <a:schemeClr val="tx1"/>
                </a:solidFill>
              </a:rPr>
              <a:t>and </a:t>
            </a:r>
            <a:r>
              <a:rPr lang="en-US" sz="3600" b="1" dirty="0">
                <a:solidFill>
                  <a:srgbClr val="C00000"/>
                </a:solidFill>
              </a:rPr>
              <a:t>have their </a:t>
            </a:r>
            <a:r>
              <a:rPr lang="en-US" sz="3600" b="1" dirty="0" smtClean="0">
                <a:solidFill>
                  <a:srgbClr val="C00000"/>
                </a:solidFill>
              </a:rPr>
              <a:t>feedback</a:t>
            </a:r>
          </a:p>
          <a:p>
            <a:endParaRPr lang="en-US" sz="3600" b="1" dirty="0">
              <a:solidFill>
                <a:schemeClr val="tx1"/>
              </a:solidFill>
            </a:endParaRPr>
          </a:p>
          <a:p>
            <a:pPr lvl="1"/>
            <a:r>
              <a:rPr lang="en-US" sz="3600" dirty="0">
                <a:solidFill>
                  <a:schemeClr val="accent1"/>
                </a:solidFill>
              </a:rPr>
              <a:t>I have been able to get </a:t>
            </a:r>
            <a:r>
              <a:rPr lang="en-US" sz="3600" dirty="0">
                <a:solidFill>
                  <a:srgbClr val="C00000"/>
                </a:solidFill>
              </a:rPr>
              <a:t>really </a:t>
            </a:r>
            <a:r>
              <a:rPr lang="en-US" sz="3600" b="1" dirty="0">
                <a:solidFill>
                  <a:srgbClr val="C00000"/>
                </a:solidFill>
              </a:rPr>
              <a:t>involved in </a:t>
            </a:r>
            <a:r>
              <a:rPr lang="en-US" sz="3600" b="1" dirty="0">
                <a:solidFill>
                  <a:schemeClr val="accent1"/>
                </a:solidFill>
              </a:rPr>
              <a:t>my projects </a:t>
            </a:r>
            <a:r>
              <a:rPr lang="en-US" sz="3600" dirty="0">
                <a:solidFill>
                  <a:schemeClr val="tx1"/>
                </a:solidFill>
              </a:rPr>
              <a:t>even though we are not </a:t>
            </a:r>
            <a:r>
              <a:rPr lang="en-US" sz="3600" dirty="0" smtClean="0">
                <a:solidFill>
                  <a:schemeClr val="tx1"/>
                </a:solidFill>
              </a:rPr>
              <a:t>together.</a:t>
            </a:r>
          </a:p>
          <a:p>
            <a:pPr lvl="1"/>
            <a:endParaRPr lang="en-US" sz="3600" dirty="0">
              <a:solidFill>
                <a:schemeClr val="tx1"/>
              </a:solidFill>
            </a:endParaRPr>
          </a:p>
          <a:p>
            <a:pPr lvl="1"/>
            <a:r>
              <a:rPr lang="en-US" sz="3600" dirty="0">
                <a:solidFill>
                  <a:schemeClr val="tx1"/>
                </a:solidFill>
              </a:rPr>
              <a:t>I feel like I get to see and </a:t>
            </a:r>
            <a:r>
              <a:rPr lang="en-US" sz="3600" b="1" dirty="0">
                <a:solidFill>
                  <a:srgbClr val="C00000"/>
                </a:solidFill>
              </a:rPr>
              <a:t>hear about other peoples ideas</a:t>
            </a:r>
            <a:r>
              <a:rPr lang="en-US" sz="3600" dirty="0">
                <a:solidFill>
                  <a:schemeClr val="tx1"/>
                </a:solidFill>
              </a:rPr>
              <a:t>, even though we are not </a:t>
            </a:r>
            <a:r>
              <a:rPr lang="en-US" sz="3600" dirty="0" smtClean="0">
                <a:solidFill>
                  <a:schemeClr val="tx1"/>
                </a:solidFill>
              </a:rPr>
              <a:t>together.</a:t>
            </a:r>
            <a:endParaRPr lang="en-US" sz="3600" dirty="0">
              <a:solidFill>
                <a:schemeClr val="tx1"/>
              </a:solidFill>
            </a:endParaRPr>
          </a:p>
          <a:p>
            <a:endParaRPr lang="en-US" dirty="0"/>
          </a:p>
        </p:txBody>
      </p:sp>
    </p:spTree>
    <p:extLst>
      <p:ext uri="{BB962C8B-B14F-4D97-AF65-F5344CB8AC3E}">
        <p14:creationId xmlns:p14="http://schemas.microsoft.com/office/powerpoint/2010/main" val="3245049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smtClean="0">
                <a:solidFill>
                  <a:schemeClr val="tx1"/>
                </a:solidFill>
              </a:rPr>
              <a:t>Other Aspects of the Courses:</a:t>
            </a:r>
            <a:r>
              <a:rPr lang="en-US" sz="4800" b="1" dirty="0">
                <a:solidFill>
                  <a:schemeClr val="tx1"/>
                </a:solidFill>
              </a:rPr>
              <a:t/>
            </a:r>
            <a:br>
              <a:rPr lang="en-US" sz="4800" b="1" dirty="0">
                <a:solidFill>
                  <a:schemeClr val="tx1"/>
                </a:solidFill>
              </a:rPr>
            </a:br>
            <a:r>
              <a:rPr lang="en-US" sz="5300" b="1" dirty="0">
                <a:solidFill>
                  <a:schemeClr val="tx1"/>
                </a:solidFill>
              </a:rPr>
              <a:t/>
            </a:r>
            <a:br>
              <a:rPr lang="en-US" sz="5300" b="1" dirty="0">
                <a:solidFill>
                  <a:schemeClr val="tx1"/>
                </a:solidFill>
              </a:rPr>
            </a:br>
            <a:r>
              <a:rPr lang="en-US" sz="5300" b="1" dirty="0">
                <a:solidFill>
                  <a:srgbClr val="C00000"/>
                </a:solidFill>
              </a:rPr>
              <a:t>Student Feedback</a:t>
            </a:r>
            <a:r>
              <a:rPr lang="en-US" sz="5300" b="1" dirty="0">
                <a:solidFill>
                  <a:schemeClr val="tx1"/>
                </a:solidFill>
              </a:rPr>
              <a:t/>
            </a:r>
            <a:br>
              <a:rPr lang="en-US" sz="5300" b="1" dirty="0">
                <a:solidFill>
                  <a:schemeClr val="tx1"/>
                </a:solidFill>
              </a:rPr>
            </a:br>
            <a:endParaRPr lang="en-US" sz="5300" b="1" dirty="0">
              <a:solidFill>
                <a:schemeClr val="tx1"/>
              </a:solidFill>
            </a:endParaRPr>
          </a:p>
        </p:txBody>
      </p:sp>
      <p:sp>
        <p:nvSpPr>
          <p:cNvPr id="3" name="Content Placeholder 2"/>
          <p:cNvSpPr>
            <a:spLocks noGrp="1"/>
          </p:cNvSpPr>
          <p:nvPr>
            <p:ph idx="1"/>
          </p:nvPr>
        </p:nvSpPr>
        <p:spPr>
          <a:xfrm>
            <a:off x="3200401" y="393260"/>
            <a:ext cx="8991599" cy="6464740"/>
          </a:xfrm>
        </p:spPr>
        <p:txBody>
          <a:bodyPr>
            <a:normAutofit fontScale="92500" lnSpcReduction="20000"/>
          </a:bodyPr>
          <a:lstStyle/>
          <a:p>
            <a:pPr lvl="1"/>
            <a:r>
              <a:rPr lang="en-US" sz="3600" dirty="0" smtClean="0">
                <a:solidFill>
                  <a:schemeClr val="tx1"/>
                </a:solidFill>
              </a:rPr>
              <a:t>The </a:t>
            </a:r>
            <a:r>
              <a:rPr lang="en-US" sz="3600" dirty="0">
                <a:solidFill>
                  <a:schemeClr val="tx1"/>
                </a:solidFill>
              </a:rPr>
              <a:t>most </a:t>
            </a:r>
            <a:r>
              <a:rPr lang="en-US" sz="3600" b="1" dirty="0">
                <a:solidFill>
                  <a:srgbClr val="C00000"/>
                </a:solidFill>
              </a:rPr>
              <a:t>positive aspects of the class so far </a:t>
            </a:r>
            <a:r>
              <a:rPr lang="en-US" sz="3600" dirty="0" smtClean="0">
                <a:solidFill>
                  <a:schemeClr val="tx1"/>
                </a:solidFill>
              </a:rPr>
              <a:t>are:</a:t>
            </a:r>
            <a:endParaRPr lang="en-US" sz="3600" dirty="0">
              <a:solidFill>
                <a:schemeClr val="tx1"/>
              </a:solidFill>
            </a:endParaRPr>
          </a:p>
          <a:p>
            <a:pPr lvl="2"/>
            <a:r>
              <a:rPr lang="en-US" sz="3600" b="1" dirty="0">
                <a:solidFill>
                  <a:schemeClr val="tx1"/>
                </a:solidFill>
              </a:rPr>
              <a:t>examples of artwork </a:t>
            </a:r>
            <a:r>
              <a:rPr lang="en-US" sz="3600" dirty="0">
                <a:solidFill>
                  <a:schemeClr val="tx1"/>
                </a:solidFill>
              </a:rPr>
              <a:t>(not only those of professionals but </a:t>
            </a:r>
            <a:r>
              <a:rPr lang="en-US" sz="3600" dirty="0" smtClean="0">
                <a:solidFill>
                  <a:schemeClr val="tx1"/>
                </a:solidFill>
              </a:rPr>
              <a:t>also examples</a:t>
            </a:r>
            <a:r>
              <a:rPr lang="en-US" sz="3600" dirty="0">
                <a:solidFill>
                  <a:schemeClr val="tx1"/>
                </a:solidFill>
              </a:rPr>
              <a:t>  of student artists previously assigned similar projects. )</a:t>
            </a:r>
          </a:p>
          <a:p>
            <a:pPr lvl="2"/>
            <a:r>
              <a:rPr lang="en-US" sz="3600" dirty="0">
                <a:solidFill>
                  <a:schemeClr val="tx1"/>
                </a:solidFill>
              </a:rPr>
              <a:t>related reference </a:t>
            </a:r>
            <a:r>
              <a:rPr lang="en-US" sz="3600" b="1" dirty="0">
                <a:solidFill>
                  <a:schemeClr val="tx1"/>
                </a:solidFill>
              </a:rPr>
              <a:t>websites to independent </a:t>
            </a:r>
            <a:r>
              <a:rPr lang="en-US" sz="3600" b="1" dirty="0" smtClean="0">
                <a:solidFill>
                  <a:schemeClr val="tx1"/>
                </a:solidFill>
              </a:rPr>
              <a:t>study</a:t>
            </a:r>
          </a:p>
          <a:p>
            <a:pPr lvl="2"/>
            <a:endParaRPr lang="en-US" sz="3600" b="1" dirty="0">
              <a:solidFill>
                <a:schemeClr val="tx1"/>
              </a:solidFill>
            </a:endParaRPr>
          </a:p>
          <a:p>
            <a:pPr lvl="2"/>
            <a:r>
              <a:rPr lang="en-US" sz="3600" b="1" dirty="0">
                <a:solidFill>
                  <a:schemeClr val="tx1"/>
                </a:solidFill>
              </a:rPr>
              <a:t>unlimited opportunities for instructor feedback</a:t>
            </a:r>
            <a:r>
              <a:rPr lang="en-US" sz="3600" dirty="0">
                <a:solidFill>
                  <a:schemeClr val="tx1"/>
                </a:solidFill>
              </a:rPr>
              <a:t> in a </a:t>
            </a:r>
            <a:r>
              <a:rPr lang="en-US" sz="3600" b="1" dirty="0">
                <a:solidFill>
                  <a:srgbClr val="C00000"/>
                </a:solidFill>
              </a:rPr>
              <a:t>very timely </a:t>
            </a:r>
            <a:r>
              <a:rPr lang="en-US" sz="3600" b="1" dirty="0" smtClean="0">
                <a:solidFill>
                  <a:srgbClr val="C00000"/>
                </a:solidFill>
              </a:rPr>
              <a:t>manner</a:t>
            </a:r>
          </a:p>
          <a:p>
            <a:pPr lvl="2"/>
            <a:endParaRPr lang="en-US" sz="3600" b="1" dirty="0">
              <a:solidFill>
                <a:srgbClr val="C00000"/>
              </a:solidFill>
            </a:endParaRPr>
          </a:p>
          <a:p>
            <a:pPr lvl="2"/>
            <a:r>
              <a:rPr lang="en-US" sz="3600" dirty="0">
                <a:solidFill>
                  <a:schemeClr val="tx1"/>
                </a:solidFill>
              </a:rPr>
              <a:t>Ongoing opportunities to interact with </a:t>
            </a:r>
            <a:r>
              <a:rPr lang="en-US" sz="3600" dirty="0" smtClean="0">
                <a:solidFill>
                  <a:schemeClr val="tx1"/>
                </a:solidFill>
              </a:rPr>
              <a:t>classmates</a:t>
            </a:r>
          </a:p>
          <a:p>
            <a:pPr lvl="2"/>
            <a:endParaRPr lang="en-US" sz="3600" dirty="0">
              <a:solidFill>
                <a:schemeClr val="tx1"/>
              </a:solidFill>
            </a:endParaRPr>
          </a:p>
          <a:p>
            <a:pPr lvl="2"/>
            <a:r>
              <a:rPr lang="en-US" sz="3600" dirty="0">
                <a:solidFill>
                  <a:schemeClr val="tx1"/>
                </a:solidFill>
              </a:rPr>
              <a:t>Clearly stated timeline schedules presented for assignments with reminders </a:t>
            </a:r>
          </a:p>
          <a:p>
            <a:endParaRPr lang="en-US" dirty="0"/>
          </a:p>
        </p:txBody>
      </p:sp>
    </p:spTree>
    <p:extLst>
      <p:ext uri="{BB962C8B-B14F-4D97-AF65-F5344CB8AC3E}">
        <p14:creationId xmlns:p14="http://schemas.microsoft.com/office/powerpoint/2010/main" val="3713656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215" y="414154"/>
            <a:ext cx="2947482" cy="4601183"/>
          </a:xfrm>
        </p:spPr>
        <p:txBody>
          <a:bodyPr>
            <a:normAutofit fontScale="90000"/>
          </a:bodyPr>
          <a:lstStyle/>
          <a:p>
            <a:r>
              <a:rPr lang="en-US" sz="6000" b="1" dirty="0" smtClean="0">
                <a:solidFill>
                  <a:schemeClr val="tx1"/>
                </a:solidFill>
              </a:rPr>
              <a:t/>
            </a:r>
            <a:br>
              <a:rPr lang="en-US" sz="6000" b="1" dirty="0" smtClean="0">
                <a:solidFill>
                  <a:schemeClr val="tx1"/>
                </a:solidFill>
              </a:rPr>
            </a:br>
            <a:r>
              <a:rPr lang="en-US" sz="6000" b="1" dirty="0">
                <a:solidFill>
                  <a:schemeClr val="tx1"/>
                </a:solidFill>
              </a:rPr>
              <a:t/>
            </a:r>
            <a:br>
              <a:rPr lang="en-US" sz="6000" b="1" dirty="0">
                <a:solidFill>
                  <a:schemeClr val="tx1"/>
                </a:solidFill>
              </a:rPr>
            </a:br>
            <a:r>
              <a:rPr lang="en-US" sz="6000" b="1" dirty="0" smtClean="0">
                <a:solidFill>
                  <a:schemeClr val="tx1"/>
                </a:solidFill>
              </a:rPr>
              <a:t/>
            </a:r>
            <a:br>
              <a:rPr lang="en-US" sz="6000" b="1" dirty="0" smtClean="0">
                <a:solidFill>
                  <a:schemeClr val="tx1"/>
                </a:solidFill>
              </a:rPr>
            </a:br>
            <a:r>
              <a:rPr lang="en-US" sz="6000" b="1" dirty="0">
                <a:solidFill>
                  <a:schemeClr val="tx1"/>
                </a:solidFill>
              </a:rPr>
              <a:t/>
            </a:r>
            <a:br>
              <a:rPr lang="en-US" sz="6000" b="1" dirty="0">
                <a:solidFill>
                  <a:schemeClr val="tx1"/>
                </a:solidFill>
              </a:rPr>
            </a:br>
            <a:r>
              <a:rPr lang="en-US" sz="6000" b="1" dirty="0" smtClean="0">
                <a:solidFill>
                  <a:schemeClr val="tx1"/>
                </a:solidFill>
              </a:rPr>
              <a:t>Final Product</a:t>
            </a:r>
            <a:br>
              <a:rPr lang="en-US" sz="6000" b="1" dirty="0" smtClean="0">
                <a:solidFill>
                  <a:schemeClr val="tx1"/>
                </a:solidFill>
              </a:rPr>
            </a:br>
            <a:r>
              <a:rPr lang="en-US" sz="3100" b="1" dirty="0" smtClean="0">
                <a:solidFill>
                  <a:schemeClr val="tx1"/>
                </a:solidFill>
              </a:rPr>
              <a:t>posted in </a:t>
            </a:r>
            <a:r>
              <a:rPr lang="en-US" sz="4900" b="1" dirty="0" smtClean="0">
                <a:solidFill>
                  <a:srgbClr val="C00000"/>
                </a:solidFill>
              </a:rPr>
              <a:t>Discussion Post</a:t>
            </a:r>
            <a:r>
              <a:rPr lang="en-US" sz="3100" b="1" dirty="0" smtClean="0">
                <a:solidFill>
                  <a:schemeClr val="tx1"/>
                </a:solidFill>
              </a:rPr>
              <a:t/>
            </a:r>
            <a:br>
              <a:rPr lang="en-US" sz="3100" b="1" dirty="0" smtClean="0">
                <a:solidFill>
                  <a:schemeClr val="tx1"/>
                </a:solidFill>
              </a:rPr>
            </a:br>
            <a:r>
              <a:rPr lang="en-US" sz="3100" b="1" dirty="0" smtClean="0">
                <a:solidFill>
                  <a:schemeClr val="tx1"/>
                </a:solidFill>
              </a:rPr>
              <a:t/>
            </a:r>
            <a:br>
              <a:rPr lang="en-US" sz="3100" b="1" dirty="0" smtClean="0">
                <a:solidFill>
                  <a:schemeClr val="tx1"/>
                </a:solidFill>
              </a:rPr>
            </a:br>
            <a:r>
              <a:rPr lang="en-US" sz="3100" b="1" dirty="0" smtClean="0">
                <a:solidFill>
                  <a:schemeClr val="tx1"/>
                </a:solidFill>
              </a:rPr>
              <a:t/>
            </a:r>
            <a:br>
              <a:rPr lang="en-US" sz="3100" b="1" dirty="0" smtClean="0">
                <a:solidFill>
                  <a:schemeClr val="tx1"/>
                </a:solidFill>
              </a:rPr>
            </a:br>
            <a:r>
              <a:rPr lang="en-US" sz="3100" b="1" dirty="0" smtClean="0">
                <a:solidFill>
                  <a:schemeClr val="tx1"/>
                </a:solidFill>
              </a:rPr>
              <a:t> </a:t>
            </a:r>
            <a:r>
              <a:rPr lang="en-US" b="1" dirty="0" smtClean="0">
                <a:solidFill>
                  <a:schemeClr val="tx1"/>
                </a:solidFill>
              </a:rPr>
              <a:t>A more </a:t>
            </a:r>
            <a:r>
              <a:rPr lang="en-US" b="1" dirty="0" smtClean="0">
                <a:solidFill>
                  <a:schemeClr val="bg1"/>
                </a:solidFill>
              </a:rPr>
              <a:t>formal forum </a:t>
            </a:r>
            <a:r>
              <a:rPr lang="en-US" b="1" dirty="0" smtClean="0">
                <a:solidFill>
                  <a:schemeClr val="tx1"/>
                </a:solidFill>
              </a:rPr>
              <a:t>for </a:t>
            </a:r>
            <a:br>
              <a:rPr lang="en-US" b="1" dirty="0" smtClean="0">
                <a:solidFill>
                  <a:schemeClr val="tx1"/>
                </a:solidFill>
              </a:rPr>
            </a:br>
            <a:r>
              <a:rPr lang="en-US" b="1" dirty="0" smtClean="0">
                <a:solidFill>
                  <a:schemeClr val="bg1"/>
                </a:solidFill>
              </a:rPr>
              <a:t>summaries</a:t>
            </a:r>
            <a:r>
              <a:rPr lang="en-US" b="1" dirty="0" smtClean="0">
                <a:solidFill>
                  <a:schemeClr val="tx1"/>
                </a:solidFill>
              </a:rPr>
              <a:t> and </a:t>
            </a:r>
            <a:r>
              <a:rPr lang="en-US" b="1" dirty="0" smtClean="0">
                <a:solidFill>
                  <a:schemeClr val="bg1"/>
                </a:solidFill>
              </a:rPr>
              <a:t>analyses</a:t>
            </a:r>
            <a:r>
              <a:rPr lang="en-US" b="1" dirty="0" smtClean="0">
                <a:solidFill>
                  <a:schemeClr val="tx1"/>
                </a:solidFill>
              </a:rPr>
              <a:t/>
            </a:r>
            <a:br>
              <a:rPr lang="en-US" b="1" dirty="0" smtClean="0">
                <a:solidFill>
                  <a:schemeClr val="tx1"/>
                </a:solidFill>
              </a:rPr>
            </a:br>
            <a:r>
              <a:rPr lang="en-US" b="1" dirty="0" smtClean="0">
                <a:solidFill>
                  <a:schemeClr val="tx1"/>
                </a:solidFill>
              </a:rPr>
              <a:t/>
            </a:r>
            <a:br>
              <a:rPr lang="en-US" b="1" dirty="0" smtClean="0">
                <a:solidFill>
                  <a:schemeClr val="tx1"/>
                </a:solidFill>
              </a:rPr>
            </a:br>
            <a:r>
              <a:rPr lang="en-US" b="1" dirty="0" smtClean="0">
                <a:solidFill>
                  <a:schemeClr val="tx1"/>
                </a:solidFill>
              </a:rPr>
              <a:t/>
            </a:r>
            <a:br>
              <a:rPr lang="en-US" b="1" dirty="0" smtClean="0">
                <a:solidFill>
                  <a:schemeClr val="tx1"/>
                </a:solidFill>
              </a:rPr>
            </a:b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9268" y="1864006"/>
            <a:ext cx="7490990" cy="4993994"/>
          </a:xfrm>
          <a:prstGeom prst="rect">
            <a:avLst/>
          </a:prstGeom>
        </p:spPr>
      </p:pic>
      <p:sp>
        <p:nvSpPr>
          <p:cNvPr id="7" name="Content Placeholder 6"/>
          <p:cNvSpPr>
            <a:spLocks noGrp="1"/>
          </p:cNvSpPr>
          <p:nvPr>
            <p:ph idx="1"/>
          </p:nvPr>
        </p:nvSpPr>
        <p:spPr>
          <a:xfrm>
            <a:off x="3869268" y="0"/>
            <a:ext cx="7315200" cy="5120640"/>
          </a:xfrm>
        </p:spPr>
        <p:txBody>
          <a:bodyPr/>
          <a:lstStyle/>
          <a:p>
            <a:r>
              <a:rPr lang="en-US" sz="2400" b="1" dirty="0" smtClean="0">
                <a:solidFill>
                  <a:schemeClr val="bg1"/>
                </a:solidFill>
              </a:rPr>
              <a:t>If you were designing this dress, how would you have painted it? </a:t>
            </a:r>
          </a:p>
          <a:p>
            <a:r>
              <a:rPr lang="en-US" sz="2400" b="1" dirty="0" smtClean="0">
                <a:solidFill>
                  <a:schemeClr val="bg1"/>
                </a:solidFill>
              </a:rPr>
              <a:t>What story does it remind you of?</a:t>
            </a:r>
            <a:endParaRPr lang="en-US" sz="2400" b="1" dirty="0">
              <a:solidFill>
                <a:schemeClr val="bg1"/>
              </a:solidFill>
            </a:endParaRPr>
          </a:p>
        </p:txBody>
      </p:sp>
      <p:sp>
        <p:nvSpPr>
          <p:cNvPr id="8" name="TextBox 7"/>
          <p:cNvSpPr txBox="1"/>
          <p:nvPr/>
        </p:nvSpPr>
        <p:spPr>
          <a:xfrm>
            <a:off x="3869268" y="162147"/>
            <a:ext cx="7490990" cy="1569660"/>
          </a:xfrm>
          <a:prstGeom prst="rect">
            <a:avLst/>
          </a:prstGeom>
          <a:noFill/>
        </p:spPr>
        <p:txBody>
          <a:bodyPr wrap="square" rtlCol="0">
            <a:spAutoFit/>
          </a:bodyPr>
          <a:lstStyle/>
          <a:p>
            <a:r>
              <a:rPr lang="en-US" sz="1600" b="1" dirty="0" smtClean="0"/>
              <a:t>“This piece expresses the flow of reading and how the story paints a picture in your mind. I like to use reading as a way to escape into a fantasy world with magic and the supernatural.</a:t>
            </a:r>
          </a:p>
          <a:p>
            <a:endParaRPr lang="en-US" sz="1600" b="1" dirty="0" smtClean="0"/>
          </a:p>
          <a:p>
            <a:r>
              <a:rPr lang="en-US" sz="1600" b="1" dirty="0" smtClean="0"/>
              <a:t>I feel it is  important to step back from the chaos of our world and  read about others…</a:t>
            </a:r>
          </a:p>
        </p:txBody>
      </p:sp>
    </p:spTree>
    <p:extLst>
      <p:ext uri="{BB962C8B-B14F-4D97-AF65-F5344CB8AC3E}">
        <p14:creationId xmlns:p14="http://schemas.microsoft.com/office/powerpoint/2010/main" val="1466726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3642"/>
            <a:ext cx="2947482" cy="4601183"/>
          </a:xfrm>
        </p:spPr>
        <p:txBody>
          <a:bodyPr>
            <a:normAutofit fontScale="90000"/>
          </a:bodyPr>
          <a:lstStyle/>
          <a:p>
            <a:r>
              <a:rPr lang="en-US" sz="6000" b="1" dirty="0" smtClean="0">
                <a:solidFill>
                  <a:schemeClr val="tx1"/>
                </a:solidFill>
              </a:rPr>
              <a:t/>
            </a:r>
            <a:br>
              <a:rPr lang="en-US" sz="6000" b="1" dirty="0" smtClean="0">
                <a:solidFill>
                  <a:schemeClr val="tx1"/>
                </a:solidFill>
              </a:rPr>
            </a:br>
            <a:r>
              <a:rPr lang="en-US" sz="6000" b="1" dirty="0">
                <a:solidFill>
                  <a:schemeClr val="tx1"/>
                </a:solidFill>
              </a:rPr>
              <a:t/>
            </a:r>
            <a:br>
              <a:rPr lang="en-US" sz="6000" b="1" dirty="0">
                <a:solidFill>
                  <a:schemeClr val="tx1"/>
                </a:solidFill>
              </a:rPr>
            </a:br>
            <a:r>
              <a:rPr lang="en-US" sz="6000" b="1" dirty="0" smtClean="0">
                <a:solidFill>
                  <a:schemeClr val="tx1"/>
                </a:solidFill>
              </a:rPr>
              <a:t/>
            </a:r>
            <a:br>
              <a:rPr lang="en-US" sz="6000" b="1" dirty="0" smtClean="0">
                <a:solidFill>
                  <a:schemeClr val="tx1"/>
                </a:solidFill>
              </a:rPr>
            </a:br>
            <a:r>
              <a:rPr lang="en-US" sz="6000" b="1" dirty="0">
                <a:solidFill>
                  <a:schemeClr val="tx1"/>
                </a:solidFill>
              </a:rPr>
              <a:t/>
            </a:r>
            <a:br>
              <a:rPr lang="en-US" sz="6000" b="1" dirty="0">
                <a:solidFill>
                  <a:schemeClr val="tx1"/>
                </a:solidFill>
              </a:rPr>
            </a:br>
            <a:r>
              <a:rPr lang="en-US" sz="6000" b="1" dirty="0" smtClean="0">
                <a:solidFill>
                  <a:schemeClr val="tx1"/>
                </a:solidFill>
              </a:rPr>
              <a:t/>
            </a:r>
            <a:br>
              <a:rPr lang="en-US" sz="6000" b="1" dirty="0" smtClean="0">
                <a:solidFill>
                  <a:schemeClr val="tx1"/>
                </a:solidFill>
              </a:rPr>
            </a:br>
            <a:r>
              <a:rPr lang="en-US" sz="6000" b="1" dirty="0">
                <a:solidFill>
                  <a:schemeClr val="tx1"/>
                </a:solidFill>
              </a:rPr>
              <a:t/>
            </a:r>
            <a:br>
              <a:rPr lang="en-US" sz="6000" b="1" dirty="0">
                <a:solidFill>
                  <a:schemeClr val="tx1"/>
                </a:solidFill>
              </a:rPr>
            </a:br>
            <a:r>
              <a:rPr lang="en-US" sz="6000" b="1" dirty="0" smtClean="0">
                <a:solidFill>
                  <a:schemeClr val="tx1"/>
                </a:solidFill>
              </a:rPr>
              <a:t/>
            </a:r>
            <a:br>
              <a:rPr lang="en-US" sz="6000" b="1" dirty="0" smtClean="0">
                <a:solidFill>
                  <a:schemeClr val="tx1"/>
                </a:solidFill>
              </a:rPr>
            </a:br>
            <a:r>
              <a:rPr lang="en-US" sz="5300" b="1" dirty="0" smtClean="0">
                <a:solidFill>
                  <a:schemeClr val="tx1"/>
                </a:solidFill>
              </a:rPr>
              <a:t>Final </a:t>
            </a:r>
            <a:r>
              <a:rPr lang="en-US" sz="5300" b="1" dirty="0">
                <a:solidFill>
                  <a:schemeClr val="tx1"/>
                </a:solidFill>
              </a:rPr>
              <a:t>Product</a:t>
            </a:r>
            <a:br>
              <a:rPr lang="en-US" sz="5300" b="1" dirty="0">
                <a:solidFill>
                  <a:schemeClr val="tx1"/>
                </a:solidFill>
              </a:rPr>
            </a:br>
            <a:r>
              <a:rPr lang="en-US" sz="3100" b="1" dirty="0">
                <a:solidFill>
                  <a:schemeClr val="tx1"/>
                </a:solidFill>
              </a:rPr>
              <a:t>posted in </a:t>
            </a:r>
            <a:r>
              <a:rPr lang="en-US" sz="5300" b="1" dirty="0">
                <a:solidFill>
                  <a:srgbClr val="C00000"/>
                </a:solidFill>
              </a:rPr>
              <a:t>Discussion </a:t>
            </a:r>
            <a:r>
              <a:rPr lang="en-US" sz="5300" b="1" dirty="0" smtClean="0">
                <a:solidFill>
                  <a:srgbClr val="C00000"/>
                </a:solidFill>
              </a:rPr>
              <a:t>Post</a:t>
            </a:r>
            <a:br>
              <a:rPr lang="en-US" sz="5300" b="1" dirty="0" smtClean="0">
                <a:solidFill>
                  <a:srgbClr val="C00000"/>
                </a:solidFill>
              </a:rPr>
            </a:br>
            <a:r>
              <a:rPr lang="en-US" sz="5300" b="1" dirty="0">
                <a:solidFill>
                  <a:schemeClr val="tx1"/>
                </a:solidFill>
              </a:rPr>
              <a:t/>
            </a:r>
            <a:br>
              <a:rPr lang="en-US" sz="5300" b="1" dirty="0">
                <a:solidFill>
                  <a:schemeClr val="tx1"/>
                </a:solidFill>
              </a:rPr>
            </a:br>
            <a:r>
              <a:rPr lang="en-US" sz="3100" b="1" dirty="0" smtClean="0">
                <a:solidFill>
                  <a:schemeClr val="tx1"/>
                </a:solidFill>
              </a:rPr>
              <a:t> A more </a:t>
            </a:r>
            <a:r>
              <a:rPr lang="en-US" sz="3100" b="1" dirty="0" smtClean="0">
                <a:solidFill>
                  <a:schemeClr val="bg1"/>
                </a:solidFill>
              </a:rPr>
              <a:t>formal forum </a:t>
            </a:r>
            <a:r>
              <a:rPr lang="en-US" sz="3100" b="1" dirty="0" smtClean="0">
                <a:solidFill>
                  <a:schemeClr val="tx1"/>
                </a:solidFill>
              </a:rPr>
              <a:t>for </a:t>
            </a:r>
            <a:br>
              <a:rPr lang="en-US" sz="3100" b="1" dirty="0" smtClean="0">
                <a:solidFill>
                  <a:schemeClr val="tx1"/>
                </a:solidFill>
              </a:rPr>
            </a:br>
            <a:r>
              <a:rPr lang="en-US" sz="3100" b="1" dirty="0" smtClean="0">
                <a:solidFill>
                  <a:schemeClr val="bg1"/>
                </a:solidFill>
              </a:rPr>
              <a:t>summaries</a:t>
            </a:r>
            <a:r>
              <a:rPr lang="en-US" sz="3100" b="1" dirty="0" smtClean="0">
                <a:solidFill>
                  <a:schemeClr val="tx1"/>
                </a:solidFill>
              </a:rPr>
              <a:t> and </a:t>
            </a:r>
            <a:r>
              <a:rPr lang="en-US" sz="3100" b="1" dirty="0" smtClean="0">
                <a:solidFill>
                  <a:schemeClr val="bg1"/>
                </a:solidFill>
              </a:rPr>
              <a:t>analysis</a:t>
            </a:r>
            <a:r>
              <a:rPr lang="en-US" sz="3100" b="1" dirty="0" smtClean="0">
                <a:solidFill>
                  <a:schemeClr val="tx1"/>
                </a:solidFill>
              </a:rPr>
              <a:t/>
            </a:r>
            <a:br>
              <a:rPr lang="en-US" sz="3100" b="1" dirty="0" smtClean="0">
                <a:solidFill>
                  <a:schemeClr val="tx1"/>
                </a:solidFill>
              </a:rPr>
            </a:br>
            <a:r>
              <a:rPr lang="en-US" sz="3100" b="1" dirty="0" smtClean="0">
                <a:solidFill>
                  <a:schemeClr val="tx1"/>
                </a:solidFill>
              </a:rPr>
              <a:t/>
            </a:r>
            <a:br>
              <a:rPr lang="en-US" sz="3100" b="1" dirty="0" smtClean="0">
                <a:solidFill>
                  <a:schemeClr val="tx1"/>
                </a:solidFill>
              </a:rPr>
            </a:br>
            <a:r>
              <a:rPr lang="en-US" b="1" dirty="0" smtClean="0">
                <a:solidFill>
                  <a:schemeClr val="tx1"/>
                </a:solidFill>
              </a:rPr>
              <a:t/>
            </a:r>
            <a:br>
              <a:rPr lang="en-US" b="1" dirty="0" smtClean="0">
                <a:solidFill>
                  <a:schemeClr val="tx1"/>
                </a:solidFill>
              </a:rPr>
            </a:br>
            <a:r>
              <a:rPr lang="en-US" b="1" dirty="0" smtClean="0">
                <a:solidFill>
                  <a:schemeClr val="tx1"/>
                </a:solidFill>
              </a:rPr>
              <a:t/>
            </a:r>
            <a:br>
              <a:rPr lang="en-US" b="1" dirty="0" smtClean="0">
                <a:solidFill>
                  <a:schemeClr val="tx1"/>
                </a:solidFill>
              </a:rPr>
            </a:br>
            <a:r>
              <a:rPr lang="en-US" b="1" dirty="0" smtClean="0">
                <a:solidFill>
                  <a:schemeClr val="tx1"/>
                </a:solidFill>
              </a:rPr>
              <a:t>“</a:t>
            </a:r>
            <a:r>
              <a:rPr lang="en-US" b="1" dirty="0" smtClean="0">
                <a:solidFill>
                  <a:schemeClr val="bg1"/>
                </a:solidFill>
              </a:rPr>
              <a:t>We </a:t>
            </a:r>
            <a:r>
              <a:rPr lang="en-US" b="1" dirty="0">
                <a:solidFill>
                  <a:schemeClr val="bg1"/>
                </a:solidFill>
              </a:rPr>
              <a:t>are in this together</a:t>
            </a:r>
            <a:r>
              <a:rPr lang="en-US" b="1" dirty="0">
                <a:solidFill>
                  <a:schemeClr val="tx1"/>
                </a:solidFill>
              </a:rPr>
              <a:t>” community feeling </a:t>
            </a:r>
            <a:endParaRPr lang="en-US" dirty="0"/>
          </a:p>
        </p:txBody>
      </p:sp>
      <p:sp>
        <p:nvSpPr>
          <p:cNvPr id="9" name="TextBox 8"/>
          <p:cNvSpPr txBox="1"/>
          <p:nvPr/>
        </p:nvSpPr>
        <p:spPr>
          <a:xfrm>
            <a:off x="3200401" y="161996"/>
            <a:ext cx="3858767" cy="6370975"/>
          </a:xfrm>
          <a:prstGeom prst="rect">
            <a:avLst/>
          </a:prstGeom>
          <a:noFill/>
        </p:spPr>
        <p:txBody>
          <a:bodyPr wrap="square" rtlCol="0">
            <a:spAutoFit/>
          </a:bodyPr>
          <a:lstStyle/>
          <a:p>
            <a:pPr lvl="1"/>
            <a:endParaRPr lang="en-US" sz="1600" b="1" dirty="0" smtClean="0"/>
          </a:p>
          <a:p>
            <a:pPr lvl="1"/>
            <a:r>
              <a:rPr lang="en-US" sz="2000" b="1" dirty="0" smtClean="0"/>
              <a:t>I </a:t>
            </a:r>
            <a:r>
              <a:rPr lang="en-US" sz="2000" b="1" dirty="0"/>
              <a:t>believe </a:t>
            </a:r>
            <a:r>
              <a:rPr lang="en-US" sz="2000" b="1" dirty="0" smtClean="0"/>
              <a:t>that this war </a:t>
            </a:r>
            <a:r>
              <a:rPr lang="en-US" sz="2000" b="1" dirty="0"/>
              <a:t>commentary can also be extended to the fact that this armor is made out of playing cards, representing the idea that anyone who goes off to battle is gambling with their own life for the sake of something greater than themselves</a:t>
            </a:r>
            <a:r>
              <a:rPr lang="en-US" sz="2000" b="1" dirty="0" smtClean="0"/>
              <a:t>.</a:t>
            </a:r>
          </a:p>
          <a:p>
            <a:pPr lvl="1"/>
            <a:endParaRPr lang="en-US" sz="1600" b="1" dirty="0"/>
          </a:p>
          <a:p>
            <a:pPr lvl="1"/>
            <a:r>
              <a:rPr lang="en-US" sz="1600" b="1" dirty="0" smtClean="0"/>
              <a:t>If you had built the armor </a:t>
            </a:r>
            <a:r>
              <a:rPr lang="en-US" sz="1600" b="1" dirty="0" smtClean="0">
                <a:solidFill>
                  <a:srgbClr val="C00000"/>
                </a:solidFill>
              </a:rPr>
              <a:t>how would you have built it differently</a:t>
            </a:r>
            <a:r>
              <a:rPr lang="en-US" sz="1600" b="1" dirty="0" smtClean="0"/>
              <a:t>?</a:t>
            </a:r>
          </a:p>
          <a:p>
            <a:pPr lvl="1"/>
            <a:r>
              <a:rPr lang="en-US" sz="1600" b="1" dirty="0"/>
              <a:t/>
            </a:r>
            <a:br>
              <a:rPr lang="en-US" sz="1600" b="1" dirty="0"/>
            </a:br>
            <a:r>
              <a:rPr lang="en-US" sz="3200" b="1" dirty="0" smtClean="0"/>
              <a:t>What </a:t>
            </a:r>
            <a:r>
              <a:rPr lang="en-US" sz="3200" b="1" dirty="0" smtClean="0">
                <a:solidFill>
                  <a:srgbClr val="C00000"/>
                </a:solidFill>
              </a:rPr>
              <a:t>content or meaning would you assign to this piece</a:t>
            </a:r>
            <a:r>
              <a:rPr lang="en-US" sz="3200" b="1" dirty="0" smtClean="0"/>
              <a:t>, if any?</a:t>
            </a:r>
            <a:endParaRPr lang="en-US" sz="3200" b="1" dirty="0"/>
          </a:p>
        </p:txBody>
      </p:sp>
      <p:pic>
        <p:nvPicPr>
          <p:cNvPr id="1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60821" y="3642"/>
            <a:ext cx="5131179" cy="6841572"/>
          </a:xfrm>
        </p:spPr>
      </p:pic>
    </p:spTree>
    <p:extLst>
      <p:ext uri="{BB962C8B-B14F-4D97-AF65-F5344CB8AC3E}">
        <p14:creationId xmlns:p14="http://schemas.microsoft.com/office/powerpoint/2010/main" val="2784574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37" y="441449"/>
            <a:ext cx="2947482" cy="4601183"/>
          </a:xfrm>
        </p:spPr>
        <p:txBody>
          <a:bodyPr>
            <a:normAutofit fontScale="90000"/>
          </a:bodyPr>
          <a:lstStyle/>
          <a:p>
            <a:r>
              <a:rPr lang="en-US" sz="5300" b="1" dirty="0" smtClean="0">
                <a:solidFill>
                  <a:schemeClr val="tx1"/>
                </a:solidFill>
              </a:rPr>
              <a:t/>
            </a:r>
            <a:br>
              <a:rPr lang="en-US" sz="5300" b="1" dirty="0" smtClean="0">
                <a:solidFill>
                  <a:schemeClr val="tx1"/>
                </a:solidFill>
              </a:rPr>
            </a:br>
            <a:r>
              <a:rPr lang="en-US" sz="5300" b="1" dirty="0" smtClean="0">
                <a:solidFill>
                  <a:schemeClr val="tx1"/>
                </a:solidFill>
              </a:rPr>
              <a:t>Blogs:</a:t>
            </a:r>
            <a:r>
              <a:rPr lang="en-US" b="1" dirty="0" smtClean="0">
                <a:solidFill>
                  <a:schemeClr val="tx1"/>
                </a:solidFill>
              </a:rPr>
              <a:t/>
            </a:r>
            <a:br>
              <a:rPr lang="en-US" b="1" dirty="0" smtClean="0">
                <a:solidFill>
                  <a:schemeClr val="tx1"/>
                </a:solidFill>
              </a:rPr>
            </a:br>
            <a:r>
              <a:rPr lang="en-US" b="1" dirty="0">
                <a:solidFill>
                  <a:schemeClr val="tx1"/>
                </a:solidFill>
              </a:rPr>
              <a:t/>
            </a:r>
            <a:br>
              <a:rPr lang="en-US" b="1" dirty="0">
                <a:solidFill>
                  <a:schemeClr val="tx1"/>
                </a:solidFill>
              </a:rPr>
            </a:br>
            <a:r>
              <a:rPr lang="en-US" sz="4000" b="1" dirty="0" smtClean="0">
                <a:solidFill>
                  <a:srgbClr val="C00000"/>
                </a:solidFill>
              </a:rPr>
              <a:t>Structured Learning/</a:t>
            </a:r>
            <a:br>
              <a:rPr lang="en-US" sz="4000" b="1" dirty="0" smtClean="0">
                <a:solidFill>
                  <a:srgbClr val="C00000"/>
                </a:solidFill>
              </a:rPr>
            </a:br>
            <a:r>
              <a:rPr lang="en-US" sz="4000" b="1" dirty="0" smtClean="0">
                <a:solidFill>
                  <a:schemeClr val="bg1"/>
                </a:solidFill>
              </a:rPr>
              <a:t>Engagement</a:t>
            </a:r>
            <a:r>
              <a:rPr lang="en-US" b="1" dirty="0" smtClean="0">
                <a:solidFill>
                  <a:schemeClr val="tx1"/>
                </a:solidFill>
              </a:rPr>
              <a:t/>
            </a:r>
            <a:br>
              <a:rPr lang="en-US" b="1" dirty="0" smtClean="0">
                <a:solidFill>
                  <a:schemeClr val="tx1"/>
                </a:solidFill>
              </a:rPr>
            </a:br>
            <a:r>
              <a:rPr lang="en-US" b="1" dirty="0">
                <a:solidFill>
                  <a:schemeClr val="tx1"/>
                </a:solidFill>
              </a:rPr>
              <a:t/>
            </a:r>
            <a:br>
              <a:rPr lang="en-US" b="1" dirty="0">
                <a:solidFill>
                  <a:schemeClr val="tx1"/>
                </a:solidFill>
              </a:rPr>
            </a:br>
            <a:r>
              <a:rPr lang="en-US" b="1" dirty="0" smtClean="0">
                <a:solidFill>
                  <a:schemeClr val="tx1"/>
                </a:solidFill>
              </a:rPr>
              <a:t>Replication of </a:t>
            </a:r>
            <a:r>
              <a:rPr lang="en-US" b="1" dirty="0" smtClean="0">
                <a:solidFill>
                  <a:srgbClr val="C00000"/>
                </a:solidFill>
              </a:rPr>
              <a:t>the </a:t>
            </a:r>
            <a:r>
              <a:rPr lang="en-US" b="1" dirty="0" smtClean="0">
                <a:solidFill>
                  <a:schemeClr val="bg1"/>
                </a:solidFill>
              </a:rPr>
              <a:t>structure </a:t>
            </a:r>
            <a:r>
              <a:rPr lang="en-US" b="1" dirty="0" smtClean="0">
                <a:solidFill>
                  <a:srgbClr val="C00000"/>
                </a:solidFill>
              </a:rPr>
              <a:t>of the </a:t>
            </a:r>
            <a:r>
              <a:rPr lang="en-US" b="1" dirty="0" smtClean="0">
                <a:solidFill>
                  <a:schemeClr val="bg1"/>
                </a:solidFill>
              </a:rPr>
              <a:t>on-ground</a:t>
            </a:r>
            <a:r>
              <a:rPr lang="en-US" b="1" dirty="0" smtClean="0">
                <a:solidFill>
                  <a:srgbClr val="C00000"/>
                </a:solidFill>
              </a:rPr>
              <a:t> </a:t>
            </a:r>
            <a:r>
              <a:rPr lang="en-US" b="1" dirty="0" smtClean="0">
                <a:solidFill>
                  <a:schemeClr val="tx1"/>
                </a:solidFill>
              </a:rPr>
              <a:t>studio </a:t>
            </a:r>
            <a:r>
              <a:rPr lang="en-US" b="1" dirty="0" smtClean="0">
                <a:solidFill>
                  <a:schemeClr val="tx1"/>
                </a:solidFill>
              </a:rPr>
              <a:t>classroom</a:t>
            </a:r>
            <a:br>
              <a:rPr lang="en-US" b="1" dirty="0" smtClean="0">
                <a:solidFill>
                  <a:schemeClr val="tx1"/>
                </a:solidFill>
              </a:rPr>
            </a:br>
            <a:r>
              <a:rPr lang="en-US" b="1" dirty="0">
                <a:solidFill>
                  <a:schemeClr val="tx1"/>
                </a:solidFill>
              </a:rPr>
              <a:t/>
            </a:r>
            <a:br>
              <a:rPr lang="en-US" b="1" dirty="0">
                <a:solidFill>
                  <a:schemeClr val="tx1"/>
                </a:solidFill>
              </a:rPr>
            </a:br>
            <a:r>
              <a:rPr lang="en-US" b="1" dirty="0" smtClean="0">
                <a:solidFill>
                  <a:schemeClr val="tx1"/>
                </a:solidFill>
              </a:rPr>
              <a:t>Combo of Class </a:t>
            </a:r>
            <a:r>
              <a:rPr lang="en-US" b="1" dirty="0" err="1" smtClean="0">
                <a:solidFill>
                  <a:schemeClr val="tx1"/>
                </a:solidFill>
              </a:rPr>
              <a:t>Participaton</a:t>
            </a:r>
            <a:r>
              <a:rPr lang="en-US" b="1" dirty="0" smtClean="0">
                <a:solidFill>
                  <a:schemeClr val="tx1"/>
                </a:solidFill>
              </a:rPr>
              <a:t> and</a:t>
            </a:r>
            <a:r>
              <a:rPr lang="en-US" b="1" dirty="0" smtClean="0">
                <a:solidFill>
                  <a:schemeClr val="tx1"/>
                </a:solidFill>
              </a:rPr>
              <a:t/>
            </a:r>
            <a:br>
              <a:rPr lang="en-US" b="1" dirty="0" smtClean="0">
                <a:solidFill>
                  <a:schemeClr val="tx1"/>
                </a:solidFill>
              </a:rPr>
            </a:br>
            <a:r>
              <a:rPr lang="en-US" b="1" dirty="0" smtClean="0">
                <a:solidFill>
                  <a:schemeClr val="tx1"/>
                </a:solidFill>
              </a:rPr>
              <a:t/>
            </a:r>
            <a:br>
              <a:rPr lang="en-US" b="1" dirty="0" smtClean="0">
                <a:solidFill>
                  <a:schemeClr val="tx1"/>
                </a:solidFill>
              </a:rPr>
            </a:br>
            <a:r>
              <a:rPr lang="en-US" b="1" dirty="0" smtClean="0">
                <a:solidFill>
                  <a:schemeClr val="tx1"/>
                </a:solidFill>
              </a:rPr>
              <a:t> </a:t>
            </a:r>
            <a:endParaRPr lang="en-US" dirty="0">
              <a:solidFill>
                <a:schemeClr val="tx1"/>
              </a:solidFill>
            </a:endParaRPr>
          </a:p>
        </p:txBody>
      </p:sp>
      <p:sp>
        <p:nvSpPr>
          <p:cNvPr id="3" name="Content Placeholder 2"/>
          <p:cNvSpPr>
            <a:spLocks noGrp="1"/>
          </p:cNvSpPr>
          <p:nvPr>
            <p:ph idx="1"/>
          </p:nvPr>
        </p:nvSpPr>
        <p:spPr>
          <a:xfrm>
            <a:off x="3583849" y="0"/>
            <a:ext cx="8238037" cy="2905181"/>
          </a:xfrm>
        </p:spPr>
        <p:txBody>
          <a:bodyPr>
            <a:normAutofit/>
          </a:bodyPr>
          <a:lstStyle/>
          <a:p>
            <a:pPr marL="0" indent="0">
              <a:buNone/>
            </a:pPr>
            <a:r>
              <a:rPr lang="en-US" sz="2200" b="1" dirty="0">
                <a:solidFill>
                  <a:schemeClr val="accent6"/>
                </a:solidFill>
              </a:rPr>
              <a:t>O</a:t>
            </a:r>
            <a:r>
              <a:rPr lang="en-US" sz="2200" b="1" dirty="0" smtClean="0">
                <a:solidFill>
                  <a:schemeClr val="accent6"/>
                </a:solidFill>
              </a:rPr>
              <a:t>n ground class structure:</a:t>
            </a:r>
          </a:p>
          <a:p>
            <a:r>
              <a:rPr lang="en-US" b="1" dirty="0" smtClean="0">
                <a:solidFill>
                  <a:schemeClr val="tx1"/>
                </a:solidFill>
              </a:rPr>
              <a:t>Daily goals/objectives/tasks for each studio session: </a:t>
            </a:r>
          </a:p>
          <a:p>
            <a:pPr lvl="1"/>
            <a:r>
              <a:rPr lang="en-US" sz="2000" b="1" dirty="0" smtClean="0">
                <a:solidFill>
                  <a:schemeClr val="tx1"/>
                </a:solidFill>
              </a:rPr>
              <a:t>Research, brainstorming, testing materials, experimentation, learning new skills, continued work, revisions </a:t>
            </a:r>
          </a:p>
          <a:p>
            <a:endParaRPr lang="en-US" sz="2200" b="1" dirty="0">
              <a:solidFill>
                <a:schemeClr val="tx1"/>
              </a:solidFill>
            </a:endParaRPr>
          </a:p>
          <a:p>
            <a:pPr marL="0" indent="0">
              <a:buNone/>
            </a:pPr>
            <a:r>
              <a:rPr lang="en-US" sz="2400" dirty="0">
                <a:solidFill>
                  <a:schemeClr val="tx1"/>
                </a:solidFill>
              </a:rPr>
              <a:t>	</a:t>
            </a:r>
            <a:endParaRPr lang="en-US"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6698" y="1452590"/>
            <a:ext cx="7732338" cy="5405410"/>
          </a:xfrm>
          <a:prstGeom prst="rect">
            <a:avLst/>
          </a:prstGeom>
        </p:spPr>
      </p:pic>
    </p:spTree>
    <p:extLst>
      <p:ext uri="{BB962C8B-B14F-4D97-AF65-F5344CB8AC3E}">
        <p14:creationId xmlns:p14="http://schemas.microsoft.com/office/powerpoint/2010/main" val="2355494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494" y="547550"/>
            <a:ext cx="3057210" cy="2790671"/>
          </a:xfrm>
        </p:spPr>
        <p:txBody>
          <a:bodyPr>
            <a:normAutofit fontScale="90000"/>
          </a:bodyPr>
          <a:lstStyle/>
          <a:p>
            <a:pPr>
              <a:tabLst>
                <a:tab pos="749300" algn="l"/>
              </a:tabLst>
            </a:pPr>
            <a:r>
              <a:rPr lang="en-US" b="1" dirty="0">
                <a:solidFill>
                  <a:schemeClr val="tx1"/>
                </a:solidFill>
              </a:rPr>
              <a:t/>
            </a:r>
            <a:br>
              <a:rPr lang="en-US" b="1" dirty="0">
                <a:solidFill>
                  <a:schemeClr val="tx1"/>
                </a:solidFill>
              </a:rPr>
            </a:br>
            <a:r>
              <a:rPr lang="en-US" b="1" dirty="0">
                <a:solidFill>
                  <a:schemeClr val="tx1"/>
                </a:solidFill>
              </a:rPr>
              <a:t/>
            </a:r>
            <a:br>
              <a:rPr lang="en-US" b="1" dirty="0">
                <a:solidFill>
                  <a:schemeClr val="tx1"/>
                </a:solidFill>
              </a:rPr>
            </a:br>
            <a:r>
              <a:rPr lang="en-US" b="1" dirty="0" smtClean="0">
                <a:solidFill>
                  <a:schemeClr val="tx1"/>
                </a:solidFill>
              </a:rPr>
              <a:t/>
            </a:r>
            <a:br>
              <a:rPr lang="en-US" b="1" dirty="0" smtClean="0">
                <a:solidFill>
                  <a:schemeClr val="tx1"/>
                </a:solidFill>
              </a:rPr>
            </a:br>
            <a:r>
              <a:rPr lang="en-US" b="1" dirty="0">
                <a:solidFill>
                  <a:schemeClr val="tx1"/>
                </a:solidFill>
              </a:rPr>
              <a:t/>
            </a:r>
            <a:br>
              <a:rPr lang="en-US" b="1" dirty="0">
                <a:solidFill>
                  <a:schemeClr val="tx1"/>
                </a:solidFill>
              </a:rPr>
            </a:br>
            <a:r>
              <a:rPr lang="en-US" b="1" dirty="0" smtClean="0">
                <a:solidFill>
                  <a:schemeClr val="tx1"/>
                </a:solidFill>
              </a:rPr>
              <a:t/>
            </a:r>
            <a:br>
              <a:rPr lang="en-US" b="1" dirty="0" smtClean="0">
                <a:solidFill>
                  <a:schemeClr val="tx1"/>
                </a:solidFill>
              </a:rPr>
            </a:br>
            <a:r>
              <a:rPr lang="en-US" b="1" dirty="0">
                <a:solidFill>
                  <a:schemeClr val="tx1"/>
                </a:solidFill>
              </a:rPr>
              <a:t/>
            </a:r>
            <a:br>
              <a:rPr lang="en-US" b="1" dirty="0">
                <a:solidFill>
                  <a:schemeClr val="tx1"/>
                </a:solidFill>
              </a:rPr>
            </a:br>
            <a:r>
              <a:rPr lang="en-US" sz="5300" b="1" dirty="0" smtClean="0">
                <a:solidFill>
                  <a:schemeClr val="tx1"/>
                </a:solidFill>
              </a:rPr>
              <a:t>Why </a:t>
            </a:r>
            <a:r>
              <a:rPr lang="en-US" sz="5300" b="1" dirty="0">
                <a:solidFill>
                  <a:schemeClr val="tx1"/>
                </a:solidFill>
              </a:rPr>
              <a:t>Blogs? </a:t>
            </a:r>
            <a:r>
              <a:rPr lang="en-US" sz="5300" b="1" dirty="0" smtClean="0">
                <a:solidFill>
                  <a:schemeClr val="tx1"/>
                </a:solidFill>
              </a:rPr>
              <a:t/>
            </a:r>
            <a:br>
              <a:rPr lang="en-US" sz="5300" b="1" dirty="0" smtClean="0">
                <a:solidFill>
                  <a:schemeClr val="tx1"/>
                </a:solidFill>
              </a:rPr>
            </a:br>
            <a:r>
              <a:rPr lang="en-US" sz="5300" b="1" dirty="0">
                <a:solidFill>
                  <a:srgbClr val="C00000"/>
                </a:solidFill>
              </a:rPr>
              <a:t/>
            </a:r>
            <a:br>
              <a:rPr lang="en-US" sz="5300" b="1" dirty="0">
                <a:solidFill>
                  <a:srgbClr val="C00000"/>
                </a:solidFill>
              </a:rPr>
            </a:br>
            <a:r>
              <a:rPr lang="en-US" sz="4000" b="1" dirty="0" smtClean="0">
                <a:solidFill>
                  <a:srgbClr val="C00000"/>
                </a:solidFill>
              </a:rPr>
              <a:t>Engagement</a:t>
            </a:r>
            <a:r>
              <a:rPr lang="en-US" b="1" dirty="0">
                <a:solidFill>
                  <a:schemeClr val="tx1"/>
                </a:solidFill>
              </a:rPr>
              <a:t/>
            </a:r>
            <a:br>
              <a:rPr lang="en-US" b="1" dirty="0">
                <a:solidFill>
                  <a:schemeClr val="tx1"/>
                </a:solidFill>
              </a:rPr>
            </a:br>
            <a:r>
              <a:rPr lang="en-US" b="1" dirty="0">
                <a:solidFill>
                  <a:schemeClr val="tx1"/>
                </a:solidFill>
              </a:rPr>
              <a:t/>
            </a:r>
            <a:br>
              <a:rPr lang="en-US" b="1" dirty="0">
                <a:solidFill>
                  <a:schemeClr val="tx1"/>
                </a:solidFill>
              </a:rPr>
            </a:br>
            <a:r>
              <a:rPr lang="en-US" b="1" dirty="0">
                <a:solidFill>
                  <a:schemeClr val="tx1"/>
                </a:solidFill>
              </a:rPr>
              <a:t>A way to </a:t>
            </a:r>
            <a:r>
              <a:rPr lang="en-US" b="1" dirty="0">
                <a:solidFill>
                  <a:srgbClr val="C00000"/>
                </a:solidFill>
              </a:rPr>
              <a:t>replicate the </a:t>
            </a:r>
            <a:r>
              <a:rPr lang="en-US" b="1" dirty="0" smtClean="0">
                <a:solidFill>
                  <a:schemeClr val="tx1"/>
                </a:solidFill>
              </a:rPr>
              <a:t>dynamic exchange </a:t>
            </a:r>
            <a:r>
              <a:rPr lang="en-US" b="1" dirty="0">
                <a:solidFill>
                  <a:srgbClr val="C00000"/>
                </a:solidFill>
              </a:rPr>
              <a:t>of the </a:t>
            </a:r>
            <a:r>
              <a:rPr lang="en-US" b="1" dirty="0">
                <a:solidFill>
                  <a:schemeClr val="bg1"/>
                </a:solidFill>
              </a:rPr>
              <a:t>on-ground</a:t>
            </a:r>
            <a:r>
              <a:rPr lang="en-US" b="1" dirty="0">
                <a:solidFill>
                  <a:srgbClr val="C00000"/>
                </a:solidFill>
              </a:rPr>
              <a:t> studio </a:t>
            </a:r>
            <a:r>
              <a:rPr lang="en-US" b="1" dirty="0">
                <a:solidFill>
                  <a:schemeClr val="bg1"/>
                </a:solidFill>
              </a:rPr>
              <a:t>classroom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801" y="1412534"/>
            <a:ext cx="8168199" cy="5445466"/>
          </a:xfrm>
          <a:prstGeom prst="rect">
            <a:avLst/>
          </a:prstGeom>
        </p:spPr>
      </p:pic>
      <p:sp>
        <p:nvSpPr>
          <p:cNvPr id="7" name="TextBox 6"/>
          <p:cNvSpPr txBox="1"/>
          <p:nvPr/>
        </p:nvSpPr>
        <p:spPr>
          <a:xfrm>
            <a:off x="3750128" y="0"/>
            <a:ext cx="8441872" cy="1600438"/>
          </a:xfrm>
          <a:prstGeom prst="rect">
            <a:avLst/>
          </a:prstGeom>
          <a:noFill/>
        </p:spPr>
        <p:txBody>
          <a:bodyPr wrap="square" rtlCol="0">
            <a:spAutoFit/>
          </a:bodyPr>
          <a:lstStyle/>
          <a:p>
            <a:r>
              <a:rPr lang="en-US" sz="2200" b="1" dirty="0">
                <a:solidFill>
                  <a:schemeClr val="accent6"/>
                </a:solidFill>
              </a:rPr>
              <a:t>On ground class structure:</a:t>
            </a:r>
          </a:p>
          <a:p>
            <a:r>
              <a:rPr lang="en-US" b="1" dirty="0" smtClean="0"/>
              <a:t>“Walk Arounds”: </a:t>
            </a:r>
            <a:endParaRPr lang="en-US" b="1" dirty="0"/>
          </a:p>
          <a:p>
            <a:pPr lvl="1"/>
            <a:r>
              <a:rPr lang="en-US" sz="2000" b="1" dirty="0" smtClean="0"/>
              <a:t>Engagement based on sharing discoveries, challenges, ideas for next steps, questions, pushing beyond the assignment</a:t>
            </a:r>
            <a:endParaRPr lang="en-US" sz="2000" b="1" dirty="0"/>
          </a:p>
          <a:p>
            <a:endParaRPr lang="en-US" dirty="0"/>
          </a:p>
        </p:txBody>
      </p:sp>
    </p:spTree>
    <p:extLst>
      <p:ext uri="{BB962C8B-B14F-4D97-AF65-F5344CB8AC3E}">
        <p14:creationId xmlns:p14="http://schemas.microsoft.com/office/powerpoint/2010/main" val="92756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34" y="786380"/>
            <a:ext cx="2947482" cy="4601183"/>
          </a:xfrm>
        </p:spPr>
        <p:txBody>
          <a:bodyPr>
            <a:normAutofit/>
          </a:bodyPr>
          <a:lstStyle/>
          <a:p>
            <a:r>
              <a:rPr lang="en-US" sz="5400" b="1" dirty="0" smtClean="0">
                <a:solidFill>
                  <a:schemeClr val="tx1"/>
                </a:solidFill>
              </a:rPr>
              <a:t>Blog Tool Basics</a:t>
            </a:r>
            <a:endParaRPr lang="en-US" sz="5400" b="1" dirty="0">
              <a:solidFill>
                <a:schemeClr val="tx1"/>
              </a:solidFill>
            </a:endParaRPr>
          </a:p>
        </p:txBody>
      </p:sp>
      <p:sp>
        <p:nvSpPr>
          <p:cNvPr id="3" name="Content Placeholder 2"/>
          <p:cNvSpPr>
            <a:spLocks noGrp="1"/>
          </p:cNvSpPr>
          <p:nvPr>
            <p:ph idx="1"/>
          </p:nvPr>
        </p:nvSpPr>
        <p:spPr>
          <a:xfrm>
            <a:off x="4330446" y="500742"/>
            <a:ext cx="7502982" cy="5712621"/>
          </a:xfrm>
        </p:spPr>
        <p:txBody>
          <a:bodyPr>
            <a:normAutofit lnSpcReduction="10000"/>
          </a:bodyPr>
          <a:lstStyle/>
          <a:p>
            <a:r>
              <a:rPr lang="en-US" sz="2800" b="1" dirty="0" smtClean="0">
                <a:solidFill>
                  <a:schemeClr val="tx1"/>
                </a:solidFill>
              </a:rPr>
              <a:t>Accessible through Tools menu</a:t>
            </a:r>
          </a:p>
          <a:p>
            <a:r>
              <a:rPr lang="en-US" sz="2800" b="1" dirty="0" smtClean="0">
                <a:solidFill>
                  <a:schemeClr val="tx1"/>
                </a:solidFill>
              </a:rPr>
              <a:t>Each student can have their own blog, public to the class</a:t>
            </a:r>
          </a:p>
          <a:p>
            <a:r>
              <a:rPr lang="en-US" sz="2800" b="1" dirty="0" smtClean="0">
                <a:solidFill>
                  <a:schemeClr val="tx1"/>
                </a:solidFill>
              </a:rPr>
              <a:t>Students can post images, text, videos, mashups, etc. </a:t>
            </a:r>
          </a:p>
          <a:p>
            <a:r>
              <a:rPr lang="en-US" sz="2800" b="1" dirty="0" smtClean="0">
                <a:solidFill>
                  <a:schemeClr val="tx1"/>
                </a:solidFill>
              </a:rPr>
              <a:t>Students can comment and respond to each other publically</a:t>
            </a:r>
          </a:p>
          <a:p>
            <a:r>
              <a:rPr lang="en-US" sz="2800" b="1" dirty="0" smtClean="0">
                <a:solidFill>
                  <a:schemeClr val="tx1"/>
                </a:solidFill>
              </a:rPr>
              <a:t>Entries organized chronologically ; catalogued in Blackboard</a:t>
            </a:r>
          </a:p>
          <a:p>
            <a:r>
              <a:rPr lang="en-US" sz="2800" b="1" dirty="0" smtClean="0">
                <a:solidFill>
                  <a:schemeClr val="tx1"/>
                </a:solidFill>
              </a:rPr>
              <a:t>“You got mail!” – push pin signals new entries</a:t>
            </a:r>
          </a:p>
          <a:p>
            <a:r>
              <a:rPr lang="en-US" sz="2800" b="1" dirty="0" smtClean="0">
                <a:solidFill>
                  <a:schemeClr val="tx1"/>
                </a:solidFill>
              </a:rPr>
              <a:t>Entries can be graded or </a:t>
            </a:r>
            <a:r>
              <a:rPr lang="en-US" sz="2800" b="1" dirty="0" smtClean="0">
                <a:solidFill>
                  <a:schemeClr val="tx1"/>
                </a:solidFill>
              </a:rPr>
              <a:t>ungraded </a:t>
            </a:r>
          </a:p>
          <a:p>
            <a:r>
              <a:rPr lang="en-US" sz="2800" b="1" dirty="0" smtClean="0">
                <a:solidFill>
                  <a:schemeClr val="tx1"/>
                </a:solidFill>
              </a:rPr>
              <a:t>(</a:t>
            </a:r>
            <a:r>
              <a:rPr lang="en-US" sz="2800" b="1" dirty="0" smtClean="0">
                <a:solidFill>
                  <a:srgbClr val="C00000"/>
                </a:solidFill>
              </a:rPr>
              <a:t>Blog entries part of  my class </a:t>
            </a:r>
            <a:r>
              <a:rPr lang="en-US" sz="2800" b="1" smtClean="0">
                <a:solidFill>
                  <a:srgbClr val="C00000"/>
                </a:solidFill>
              </a:rPr>
              <a:t>participation    and </a:t>
            </a:r>
            <a:r>
              <a:rPr lang="en-US" sz="2800" b="1" dirty="0" smtClean="0">
                <a:solidFill>
                  <a:srgbClr val="C00000"/>
                </a:solidFill>
              </a:rPr>
              <a:t>Journal grades)</a:t>
            </a:r>
            <a:endParaRPr lang="en-US" sz="2800" b="1" dirty="0">
              <a:solidFill>
                <a:srgbClr val="C00000"/>
              </a:solidFill>
            </a:endParaRPr>
          </a:p>
          <a:p>
            <a:endParaRPr lang="en-US"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22" t="1131" r="23821" b="-1271"/>
          <a:stretch/>
        </p:blipFill>
        <p:spPr>
          <a:xfrm>
            <a:off x="0" y="3889561"/>
            <a:ext cx="4167161" cy="2968439"/>
          </a:xfrm>
          <a:prstGeom prst="rect">
            <a:avLst/>
          </a:prstGeom>
          <a:ln w="38100">
            <a:solidFill>
              <a:schemeClr val="accent1">
                <a:lumMod val="75000"/>
              </a:schemeClr>
            </a:solidFill>
          </a:ln>
        </p:spPr>
      </p:pic>
      <p:graphicFrame>
        <p:nvGraphicFramePr>
          <p:cNvPr id="5" name="Object 4"/>
          <p:cNvGraphicFramePr>
            <a:graphicFrameLocks noChangeAspect="1"/>
          </p:cNvGraphicFramePr>
          <p:nvPr>
            <p:extLst>
              <p:ext uri="{D42A27DB-BD31-4B8C-83A1-F6EECF244321}">
                <p14:modId xmlns:p14="http://schemas.microsoft.com/office/powerpoint/2010/main" val="2504807123"/>
              </p:ext>
            </p:extLst>
          </p:nvPr>
        </p:nvGraphicFramePr>
        <p:xfrm>
          <a:off x="252919" y="153913"/>
          <a:ext cx="1831854" cy="1999281"/>
        </p:xfrm>
        <a:graphic>
          <a:graphicData uri="http://schemas.openxmlformats.org/presentationml/2006/ole">
            <mc:AlternateContent xmlns:mc="http://schemas.openxmlformats.org/markup-compatibility/2006">
              <mc:Choice xmlns:v="urn:schemas-microsoft-com:vml" Requires="v">
                <p:oleObj spid="_x0000_s1052" name="Image" r:id="rId4" imgW="2361600" imgH="2577600" progId="Photoshop.Image.11">
                  <p:embed/>
                </p:oleObj>
              </mc:Choice>
              <mc:Fallback>
                <p:oleObj name="Image" r:id="rId4" imgW="2361600" imgH="2577600" progId="Photoshop.Image.11">
                  <p:embed/>
                  <p:pic>
                    <p:nvPicPr>
                      <p:cNvPr id="0" name=""/>
                      <p:cNvPicPr/>
                      <p:nvPr/>
                    </p:nvPicPr>
                    <p:blipFill>
                      <a:blip r:embed="rId5"/>
                      <a:stretch>
                        <a:fillRect/>
                      </a:stretch>
                    </p:blipFill>
                    <p:spPr>
                      <a:xfrm>
                        <a:off x="252919" y="153913"/>
                        <a:ext cx="1831854" cy="1999281"/>
                      </a:xfrm>
                      <a:prstGeom prst="rect">
                        <a:avLst/>
                      </a:prstGeom>
                      <a:ln w="38100">
                        <a:solidFill>
                          <a:srgbClr val="C00000"/>
                        </a:solidFill>
                      </a:ln>
                    </p:spPr>
                  </p:pic>
                </p:oleObj>
              </mc:Fallback>
            </mc:AlternateContent>
          </a:graphicData>
        </a:graphic>
      </p:graphicFrame>
    </p:spTree>
    <p:extLst>
      <p:ext uri="{BB962C8B-B14F-4D97-AF65-F5344CB8AC3E}">
        <p14:creationId xmlns:p14="http://schemas.microsoft.com/office/powerpoint/2010/main" val="925685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68" y="315956"/>
            <a:ext cx="3290842" cy="4601183"/>
          </a:xfrm>
        </p:spPr>
        <p:txBody>
          <a:bodyPr>
            <a:normAutofit fontScale="90000"/>
          </a:bodyPr>
          <a:lstStyle/>
          <a:p>
            <a:pPr>
              <a:tabLst>
                <a:tab pos="2120900" algn="l"/>
              </a:tabLst>
            </a:pPr>
            <a:r>
              <a:rPr lang="en-US" sz="6000" b="1" dirty="0" smtClean="0">
                <a:solidFill>
                  <a:schemeClr val="tx1"/>
                </a:solidFill>
              </a:rPr>
              <a:t/>
            </a:r>
            <a:br>
              <a:rPr lang="en-US" sz="6000" b="1" dirty="0" smtClean="0">
                <a:solidFill>
                  <a:schemeClr val="tx1"/>
                </a:solidFill>
              </a:rPr>
            </a:br>
            <a:r>
              <a:rPr lang="en-US" sz="6000" b="1" dirty="0">
                <a:solidFill>
                  <a:schemeClr val="tx1"/>
                </a:solidFill>
              </a:rPr>
              <a:t/>
            </a:r>
            <a:br>
              <a:rPr lang="en-US" sz="6000" b="1" dirty="0">
                <a:solidFill>
                  <a:schemeClr val="tx1"/>
                </a:solidFill>
              </a:rPr>
            </a:br>
            <a:r>
              <a:rPr lang="en-US" sz="6000" b="1" dirty="0" smtClean="0">
                <a:solidFill>
                  <a:schemeClr val="tx1"/>
                </a:solidFill>
              </a:rPr>
              <a:t>Blogs:</a:t>
            </a:r>
            <a:r>
              <a:rPr lang="en-US" sz="6000" b="1" dirty="0" smtClean="0">
                <a:solidFill>
                  <a:schemeClr val="tx1"/>
                </a:solidFill>
              </a:rPr>
              <a:t/>
            </a:r>
            <a:br>
              <a:rPr lang="en-US" sz="6000" b="1" dirty="0" smtClean="0">
                <a:solidFill>
                  <a:schemeClr val="tx1"/>
                </a:solidFill>
              </a:rPr>
            </a:br>
            <a:r>
              <a:rPr lang="en-US" sz="5400" b="1" dirty="0" smtClean="0">
                <a:solidFill>
                  <a:schemeClr val="tx1"/>
                </a:solidFill>
              </a:rPr>
              <a:t/>
            </a:r>
            <a:br>
              <a:rPr lang="en-US" sz="5400" b="1" dirty="0" smtClean="0">
                <a:solidFill>
                  <a:schemeClr val="tx1"/>
                </a:solidFill>
              </a:rPr>
            </a:br>
            <a:r>
              <a:rPr lang="en-US" sz="5400" b="1" dirty="0" smtClean="0">
                <a:solidFill>
                  <a:schemeClr val="accent6"/>
                </a:solidFill>
              </a:rPr>
              <a:t>Connection</a:t>
            </a:r>
            <a:r>
              <a:rPr lang="en-US" sz="5400" b="1" dirty="0" smtClean="0">
                <a:solidFill>
                  <a:schemeClr val="tx1"/>
                </a:solidFill>
              </a:rPr>
              <a:t/>
            </a:r>
            <a:br>
              <a:rPr lang="en-US" sz="5400" b="1" dirty="0" smtClean="0">
                <a:solidFill>
                  <a:schemeClr val="tx1"/>
                </a:solidFill>
              </a:rPr>
            </a:br>
            <a:r>
              <a:rPr lang="en-US" sz="5400" b="1" dirty="0" smtClean="0">
                <a:solidFill>
                  <a:schemeClr val="tx1"/>
                </a:solidFill>
              </a:rPr>
              <a:t/>
            </a:r>
            <a:br>
              <a:rPr lang="en-US" sz="5400" b="1" dirty="0" smtClean="0">
                <a:solidFill>
                  <a:schemeClr val="tx1"/>
                </a:solidFill>
              </a:rPr>
            </a:br>
            <a:r>
              <a:rPr lang="en-US" b="1" dirty="0" smtClean="0">
                <a:solidFill>
                  <a:schemeClr val="tx1"/>
                </a:solidFill>
              </a:rPr>
              <a:t>Colloquial, </a:t>
            </a:r>
            <a:br>
              <a:rPr lang="en-US" b="1" dirty="0" smtClean="0">
                <a:solidFill>
                  <a:schemeClr val="tx1"/>
                </a:solidFill>
              </a:rPr>
            </a:br>
            <a:r>
              <a:rPr lang="en-US" b="1" dirty="0" smtClean="0">
                <a:solidFill>
                  <a:schemeClr val="tx1"/>
                </a:solidFill>
              </a:rPr>
              <a:t>personal  tone to dialog </a:t>
            </a:r>
            <a:br>
              <a:rPr lang="en-US" b="1" dirty="0" smtClean="0">
                <a:solidFill>
                  <a:schemeClr val="tx1"/>
                </a:solidFill>
              </a:rPr>
            </a:br>
            <a:r>
              <a:rPr lang="en-US" b="1" dirty="0" smtClean="0">
                <a:solidFill>
                  <a:schemeClr val="tx1"/>
                </a:solidFill>
              </a:rPr>
              <a:t/>
            </a:r>
            <a:br>
              <a:rPr lang="en-US" b="1" dirty="0" smtClean="0">
                <a:solidFill>
                  <a:schemeClr val="tx1"/>
                </a:solidFill>
              </a:rPr>
            </a:br>
            <a:r>
              <a:rPr lang="en-US" b="1" dirty="0">
                <a:solidFill>
                  <a:schemeClr val="tx1"/>
                </a:solidFill>
              </a:rPr>
              <a:t>(</a:t>
            </a:r>
            <a:r>
              <a:rPr lang="en-US" b="1" dirty="0" smtClean="0">
                <a:solidFill>
                  <a:schemeClr val="tx1"/>
                </a:solidFill>
              </a:rPr>
              <a:t>with</a:t>
            </a:r>
            <a:br>
              <a:rPr lang="en-US" b="1" dirty="0" smtClean="0">
                <a:solidFill>
                  <a:schemeClr val="tx1"/>
                </a:solidFill>
              </a:rPr>
            </a:br>
            <a:r>
              <a:rPr lang="en-US" b="1" dirty="0" smtClean="0">
                <a:solidFill>
                  <a:schemeClr val="tx1"/>
                </a:solidFill>
              </a:rPr>
              <a:t>Netiquette!)</a:t>
            </a:r>
            <a:br>
              <a:rPr lang="en-US" b="1" dirty="0" smtClean="0">
                <a:solidFill>
                  <a:schemeClr val="tx1"/>
                </a:solidFill>
              </a:rPr>
            </a:br>
            <a:endParaRPr lang="en-US" b="1" dirty="0">
              <a:solidFill>
                <a:schemeClr val="tx1"/>
              </a:solidFill>
            </a:endParaRPr>
          </a:p>
        </p:txBody>
      </p:sp>
      <p:sp>
        <p:nvSpPr>
          <p:cNvPr id="5" name="Rectangle 4"/>
          <p:cNvSpPr/>
          <p:nvPr/>
        </p:nvSpPr>
        <p:spPr>
          <a:xfrm>
            <a:off x="3993396" y="5934670"/>
            <a:ext cx="6096000" cy="923330"/>
          </a:xfrm>
          <a:prstGeom prst="rect">
            <a:avLst/>
          </a:prstGeom>
        </p:spPr>
        <p:txBody>
          <a:bodyPr>
            <a:spAutoFit/>
          </a:bodyPr>
          <a:lstStyle/>
          <a:p>
            <a:r>
              <a:rPr lang="en-US" dirty="0"/>
              <a:t>Clarke, L, &amp; </a:t>
            </a:r>
            <a:r>
              <a:rPr lang="en-US" dirty="0" err="1"/>
              <a:t>Kinne</a:t>
            </a:r>
            <a:r>
              <a:rPr lang="en-US" dirty="0"/>
              <a:t>, L. (2012). Asynchronous discussions as threaded discussions or blogs. </a:t>
            </a:r>
            <a:r>
              <a:rPr lang="en-US" i="1" dirty="0"/>
              <a:t>Journal of Digital Learning in Teacher Education, 29</a:t>
            </a:r>
            <a:r>
              <a:rPr lang="en-US" dirty="0"/>
              <a:t>, 4-13.</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9156" y="3494868"/>
            <a:ext cx="8692844" cy="3363132"/>
          </a:xfrm>
          <a:ln w="38100">
            <a:solidFill>
              <a:schemeClr val="accent6"/>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156" y="0"/>
            <a:ext cx="10251120" cy="3424428"/>
          </a:xfrm>
          <a:prstGeom prst="rect">
            <a:avLst/>
          </a:prstGeom>
          <a:ln w="38100">
            <a:solidFill>
              <a:schemeClr val="accent6"/>
            </a:solidFill>
          </a:ln>
        </p:spPr>
      </p:pic>
      <p:sp>
        <p:nvSpPr>
          <p:cNvPr id="3" name="Rectangle 2"/>
          <p:cNvSpPr/>
          <p:nvPr/>
        </p:nvSpPr>
        <p:spPr>
          <a:xfrm>
            <a:off x="4773168" y="603504"/>
            <a:ext cx="950976" cy="2560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ound Single Corner Rectangle 3"/>
          <p:cNvSpPr/>
          <p:nvPr/>
        </p:nvSpPr>
        <p:spPr>
          <a:xfrm>
            <a:off x="4590288" y="3913632"/>
            <a:ext cx="768096" cy="237744"/>
          </a:xfrm>
          <a:prstGeom prst="round1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376830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9465" y="394546"/>
            <a:ext cx="2947482" cy="46011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b="1" dirty="0" smtClean="0">
                <a:solidFill>
                  <a:schemeClr val="tx1"/>
                </a:solidFill>
              </a:rPr>
              <a:t/>
            </a:r>
            <a:br>
              <a:rPr lang="en-US" b="1" dirty="0" smtClean="0">
                <a:solidFill>
                  <a:schemeClr val="tx1"/>
                </a:solidFill>
              </a:rPr>
            </a:br>
            <a:endParaRPr lang="en-US" b="1" dirty="0">
              <a:solidFill>
                <a:schemeClr val="tx1"/>
              </a:solidFill>
            </a:endParaRPr>
          </a:p>
        </p:txBody>
      </p:sp>
      <p:sp>
        <p:nvSpPr>
          <p:cNvPr id="5" name="Title 1"/>
          <p:cNvSpPr>
            <a:spLocks noGrp="1"/>
          </p:cNvSpPr>
          <p:nvPr>
            <p:ph type="title"/>
          </p:nvPr>
        </p:nvSpPr>
        <p:spPr>
          <a:xfrm>
            <a:off x="252918" y="1078173"/>
            <a:ext cx="3172669" cy="4646847"/>
          </a:xfrm>
        </p:spPr>
        <p:txBody>
          <a:bodyPr>
            <a:normAutofit fontScale="90000"/>
          </a:bodyPr>
          <a:lstStyle/>
          <a:p>
            <a:r>
              <a:rPr lang="en-US" sz="6000" b="1" dirty="0" smtClean="0">
                <a:solidFill>
                  <a:schemeClr val="tx1"/>
                </a:solidFill>
              </a:rPr>
              <a:t>Blogs:</a:t>
            </a:r>
            <a:r>
              <a:rPr lang="en-US" sz="6000" b="1" dirty="0" smtClean="0">
                <a:solidFill>
                  <a:schemeClr val="tx1"/>
                </a:solidFill>
              </a:rPr>
              <a:t/>
            </a:r>
            <a:br>
              <a:rPr lang="en-US" sz="6000" b="1" dirty="0" smtClean="0">
                <a:solidFill>
                  <a:schemeClr val="tx1"/>
                </a:solidFill>
              </a:rPr>
            </a:br>
            <a:r>
              <a:rPr lang="en-US" sz="5400" b="1" dirty="0" smtClean="0">
                <a:solidFill>
                  <a:schemeClr val="tx1"/>
                </a:solidFill>
              </a:rPr>
              <a:t/>
            </a:r>
            <a:br>
              <a:rPr lang="en-US" sz="5400" b="1" dirty="0" smtClean="0">
                <a:solidFill>
                  <a:schemeClr val="tx1"/>
                </a:solidFill>
              </a:rPr>
            </a:br>
            <a:r>
              <a:rPr lang="en-US" sz="5300" b="1" dirty="0" smtClean="0">
                <a:solidFill>
                  <a:schemeClr val="accent6"/>
                </a:solidFill>
              </a:rPr>
              <a:t>Reflections</a:t>
            </a:r>
            <a:br>
              <a:rPr lang="en-US" sz="5300" b="1" dirty="0" smtClean="0">
                <a:solidFill>
                  <a:schemeClr val="accent6"/>
                </a:solidFill>
              </a:rPr>
            </a:br>
            <a:r>
              <a:rPr lang="en-US" sz="5300" b="1" dirty="0" smtClean="0">
                <a:solidFill>
                  <a:schemeClr val="accent6"/>
                </a:solidFill>
              </a:rPr>
              <a:t/>
            </a:r>
            <a:br>
              <a:rPr lang="en-US" sz="5300" b="1" dirty="0" smtClean="0">
                <a:solidFill>
                  <a:schemeClr val="accent6"/>
                </a:solidFill>
              </a:rPr>
            </a:br>
            <a:r>
              <a:rPr lang="en-US" sz="5300" b="1" dirty="0" smtClean="0">
                <a:solidFill>
                  <a:schemeClr val="accent6"/>
                </a:solidFill>
              </a:rPr>
              <a:t>Gestures of Support </a:t>
            </a:r>
            <a:br>
              <a:rPr lang="en-US" sz="5300" b="1" dirty="0" smtClean="0">
                <a:solidFill>
                  <a:schemeClr val="accent6"/>
                </a:solidFill>
              </a:rPr>
            </a:br>
            <a:r>
              <a:rPr lang="en-US" b="1" dirty="0" smtClean="0">
                <a:solidFill>
                  <a:schemeClr val="tx1"/>
                </a:solidFill>
              </a:rPr>
              <a:t/>
            </a:r>
            <a:br>
              <a:rPr lang="en-US" b="1" dirty="0" smtClean="0">
                <a:solidFill>
                  <a:schemeClr val="tx1"/>
                </a:solidFill>
              </a:rPr>
            </a:br>
            <a:r>
              <a:rPr lang="en-US" b="1" dirty="0" smtClean="0">
                <a:solidFill>
                  <a:schemeClr val="tx1"/>
                </a:solidFill>
              </a:rPr>
              <a:t/>
            </a:r>
            <a:br>
              <a:rPr lang="en-US" b="1" dirty="0" smtClean="0">
                <a:solidFill>
                  <a:schemeClr val="tx1"/>
                </a:solidFill>
              </a:rPr>
            </a:br>
            <a:endParaRPr lang="en-US" b="1" dirty="0">
              <a:solidFill>
                <a:schemeClr val="tx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7427" y="0"/>
            <a:ext cx="7054298" cy="6420679"/>
          </a:xfrm>
          <a:prstGeom prst="rect">
            <a:avLst/>
          </a:prstGeom>
        </p:spPr>
      </p:pic>
      <p:sp>
        <p:nvSpPr>
          <p:cNvPr id="11" name="TextBox 10"/>
          <p:cNvSpPr txBox="1"/>
          <p:nvPr/>
        </p:nvSpPr>
        <p:spPr>
          <a:xfrm>
            <a:off x="8762451" y="3997985"/>
            <a:ext cx="2986616" cy="2585323"/>
          </a:xfrm>
          <a:prstGeom prst="rect">
            <a:avLst/>
          </a:prstGeom>
          <a:noFill/>
        </p:spPr>
        <p:txBody>
          <a:bodyPr wrap="square" rtlCol="0">
            <a:spAutoFit/>
          </a:bodyPr>
          <a:lstStyle/>
          <a:p>
            <a:r>
              <a:rPr lang="en-US" dirty="0" smtClean="0"/>
              <a:t>“It is going to be a readjustment …but think about it like this, generations to come will most likely have some sort of education in this format. Therefore we are setting the sails for the future of education and schooling forever! “</a:t>
            </a:r>
            <a:endParaRPr lang="en-US" dirty="0"/>
          </a:p>
        </p:txBody>
      </p:sp>
      <p:sp>
        <p:nvSpPr>
          <p:cNvPr id="13" name="TextBox 12"/>
          <p:cNvSpPr txBox="1"/>
          <p:nvPr/>
        </p:nvSpPr>
        <p:spPr>
          <a:xfrm>
            <a:off x="3603756" y="3841790"/>
            <a:ext cx="3173659" cy="2031323"/>
          </a:xfrm>
          <a:prstGeom prst="rect">
            <a:avLst/>
          </a:prstGeom>
          <a:noFill/>
        </p:spPr>
        <p:txBody>
          <a:bodyPr wrap="square" rtlCol="0">
            <a:spAutoFit/>
          </a:bodyPr>
          <a:lstStyle/>
          <a:p>
            <a:r>
              <a:rPr lang="en-US" dirty="0" smtClean="0"/>
              <a:t>“This is a new opportunity for all of us to really challenge our own perspectives of what is possible. Go about it with as much enthusiasm as possible, despite the circumstances, mindset is everything!” </a:t>
            </a:r>
            <a:endParaRPr lang="en-US" dirty="0"/>
          </a:p>
        </p:txBody>
      </p:sp>
      <p:pic>
        <p:nvPicPr>
          <p:cNvPr id="16" name="Picture 15"/>
          <p:cNvPicPr>
            <a:picLocks noChangeAspect="1"/>
          </p:cNvPicPr>
          <p:nvPr/>
        </p:nvPicPr>
        <p:blipFill rotWithShape="1">
          <a:blip r:embed="rId3"/>
          <a:srcRect t="25601" r="235" b="24546"/>
          <a:stretch/>
        </p:blipFill>
        <p:spPr>
          <a:xfrm>
            <a:off x="193840" y="6377011"/>
            <a:ext cx="8204940" cy="412595"/>
          </a:xfrm>
          <a:prstGeom prst="rect">
            <a:avLst/>
          </a:prstGeom>
          <a:ln w="38100">
            <a:solidFill>
              <a:schemeClr val="accent6"/>
            </a:solidFill>
          </a:ln>
        </p:spPr>
      </p:pic>
    </p:spTree>
    <p:extLst>
      <p:ext uri="{BB962C8B-B14F-4D97-AF65-F5344CB8AC3E}">
        <p14:creationId xmlns:p14="http://schemas.microsoft.com/office/powerpoint/2010/main" val="2489117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3409628" cy="1060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797296"/>
            <a:ext cx="3409628" cy="1060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44524" y="0"/>
            <a:ext cx="4747476" cy="4830186"/>
          </a:xfrm>
          <a:ln w="38100">
            <a:solidFill>
              <a:schemeClr val="accent1">
                <a:lumMod val="75000"/>
              </a:schemeClr>
            </a:solidFill>
          </a:ln>
        </p:spPr>
      </p:pic>
      <p:sp>
        <p:nvSpPr>
          <p:cNvPr id="2" name="Title 1"/>
          <p:cNvSpPr>
            <a:spLocks noGrp="1"/>
          </p:cNvSpPr>
          <p:nvPr>
            <p:ph type="title"/>
          </p:nvPr>
        </p:nvSpPr>
        <p:spPr>
          <a:xfrm>
            <a:off x="252920" y="901555"/>
            <a:ext cx="3156708" cy="4672529"/>
          </a:xfrm>
        </p:spPr>
        <p:txBody>
          <a:bodyPr>
            <a:normAutofit fontScale="90000"/>
          </a:bodyPr>
          <a:lstStyle/>
          <a:p>
            <a:r>
              <a:rPr lang="en-US" sz="6000" b="1" dirty="0" smtClean="0">
                <a:solidFill>
                  <a:schemeClr val="tx1"/>
                </a:solidFill>
              </a:rPr>
              <a:t>Blogs:</a:t>
            </a:r>
            <a:r>
              <a:rPr lang="en-US" sz="5400" b="1" dirty="0" smtClean="0">
                <a:solidFill>
                  <a:schemeClr val="tx1"/>
                </a:solidFill>
              </a:rPr>
              <a:t/>
            </a:r>
            <a:br>
              <a:rPr lang="en-US" sz="5400" b="1" dirty="0" smtClean="0">
                <a:solidFill>
                  <a:schemeClr val="tx1"/>
                </a:solidFill>
              </a:rPr>
            </a:br>
            <a:r>
              <a:rPr lang="en-US" sz="5400" b="1" dirty="0" smtClean="0">
                <a:solidFill>
                  <a:schemeClr val="tx1"/>
                </a:solidFill>
              </a:rPr>
              <a:t/>
            </a:r>
            <a:br>
              <a:rPr lang="en-US" sz="5400" b="1" dirty="0" smtClean="0">
                <a:solidFill>
                  <a:schemeClr val="tx1"/>
                </a:solidFill>
              </a:rPr>
            </a:br>
            <a:r>
              <a:rPr lang="en-US" b="1" dirty="0">
                <a:solidFill>
                  <a:srgbClr val="C00000"/>
                </a:solidFill>
              </a:rPr>
              <a:t>Structured, </a:t>
            </a:r>
            <a:r>
              <a:rPr lang="en-US" b="1" dirty="0">
                <a:solidFill>
                  <a:schemeClr val="bg1"/>
                </a:solidFill>
              </a:rPr>
              <a:t>Step by Step </a:t>
            </a:r>
            <a:r>
              <a:rPr lang="en-US" b="1" dirty="0">
                <a:solidFill>
                  <a:srgbClr val="C00000"/>
                </a:solidFill>
              </a:rPr>
              <a:t>Learning</a:t>
            </a:r>
            <a:br>
              <a:rPr lang="en-US" b="1" dirty="0">
                <a:solidFill>
                  <a:srgbClr val="C00000"/>
                </a:solidFill>
              </a:rPr>
            </a:br>
            <a:r>
              <a:rPr lang="en-US" b="1" dirty="0">
                <a:solidFill>
                  <a:srgbClr val="C00000"/>
                </a:solidFill>
              </a:rPr>
              <a:t/>
            </a:r>
            <a:br>
              <a:rPr lang="en-US" b="1" dirty="0">
                <a:solidFill>
                  <a:srgbClr val="C00000"/>
                </a:solidFill>
              </a:rPr>
            </a:br>
            <a:r>
              <a:rPr lang="en-US" b="1" dirty="0">
                <a:solidFill>
                  <a:srgbClr val="C00000"/>
                </a:solidFill>
              </a:rPr>
              <a:t>Sharing Process, not just </a:t>
            </a:r>
            <a:r>
              <a:rPr lang="en-US" b="1" dirty="0" smtClean="0">
                <a:solidFill>
                  <a:srgbClr val="C00000"/>
                </a:solidFill>
              </a:rPr>
              <a:t>Product</a:t>
            </a:r>
            <a:br>
              <a:rPr lang="en-US" b="1" dirty="0" smtClean="0">
                <a:solidFill>
                  <a:srgbClr val="C00000"/>
                </a:solidFill>
              </a:rPr>
            </a:br>
            <a:r>
              <a:rPr lang="en-US" b="1" dirty="0">
                <a:solidFill>
                  <a:srgbClr val="C00000"/>
                </a:solidFill>
              </a:rPr>
              <a:t/>
            </a:r>
            <a:br>
              <a:rPr lang="en-US" b="1" dirty="0">
                <a:solidFill>
                  <a:srgbClr val="C00000"/>
                </a:solidFill>
              </a:rPr>
            </a:br>
            <a:r>
              <a:rPr lang="en-US" b="1" dirty="0" smtClean="0">
                <a:solidFill>
                  <a:schemeClr val="tx1"/>
                </a:solidFill>
              </a:rPr>
              <a:t>“</a:t>
            </a:r>
            <a:r>
              <a:rPr lang="en-US" b="1" dirty="0" smtClean="0">
                <a:solidFill>
                  <a:srgbClr val="C00000"/>
                </a:solidFill>
              </a:rPr>
              <a:t>We are in this </a:t>
            </a:r>
            <a:r>
              <a:rPr lang="en-US" b="1" dirty="0" smtClean="0">
                <a:solidFill>
                  <a:srgbClr val="C00000"/>
                </a:solidFill>
              </a:rPr>
              <a:t>together</a:t>
            </a:r>
            <a:r>
              <a:rPr lang="en-US" b="1" dirty="0" smtClean="0">
                <a:solidFill>
                  <a:schemeClr val="tx1"/>
                </a:solidFill>
              </a:rPr>
              <a:t>” </a:t>
            </a:r>
            <a:r>
              <a:rPr lang="en-US" b="1" dirty="0" smtClean="0">
                <a:solidFill>
                  <a:schemeClr val="tx1"/>
                </a:solidFill>
              </a:rPr>
              <a:t>community feeling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926" y="0"/>
            <a:ext cx="3324300" cy="4986450"/>
          </a:xfrm>
          <a:prstGeom prst="rect">
            <a:avLst/>
          </a:prstGeom>
          <a:ln w="38100">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719" y="4290169"/>
            <a:ext cx="5052447" cy="2567831"/>
          </a:xfrm>
          <a:prstGeom prst="rect">
            <a:avLst/>
          </a:prstGeom>
          <a:ln w="38100">
            <a:solidFill>
              <a:schemeClr val="accent6">
                <a:lumMod val="60000"/>
                <a:lumOff val="40000"/>
              </a:schemeClr>
            </a:solidFill>
          </a:ln>
        </p:spPr>
      </p:pic>
    </p:spTree>
    <p:extLst>
      <p:ext uri="{BB962C8B-B14F-4D97-AF65-F5344CB8AC3E}">
        <p14:creationId xmlns:p14="http://schemas.microsoft.com/office/powerpoint/2010/main" val="1331721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590" y="2677263"/>
            <a:ext cx="8441410" cy="4041252"/>
          </a:xfrm>
          <a:prstGeom prst="rect">
            <a:avLst/>
          </a:prstGeom>
          <a:ln w="38100">
            <a:solidFill>
              <a:schemeClr val="accent6"/>
            </a:solidFill>
          </a:ln>
        </p:spPr>
      </p:pic>
      <p:sp>
        <p:nvSpPr>
          <p:cNvPr id="2" name="Title 1"/>
          <p:cNvSpPr>
            <a:spLocks noGrp="1"/>
          </p:cNvSpPr>
          <p:nvPr>
            <p:ph type="title"/>
          </p:nvPr>
        </p:nvSpPr>
        <p:spPr/>
        <p:txBody>
          <a:bodyPr>
            <a:noAutofit/>
          </a:bodyPr>
          <a:lstStyle/>
          <a:p>
            <a:r>
              <a:rPr lang="en-US" sz="5400" b="1" dirty="0" smtClean="0">
                <a:solidFill>
                  <a:schemeClr val="tx1"/>
                </a:solidFill>
              </a:rPr>
              <a:t>Blogs:</a:t>
            </a:r>
            <a:r>
              <a:rPr lang="en-US" sz="4000" b="1" dirty="0" smtClean="0">
                <a:solidFill>
                  <a:schemeClr val="tx1"/>
                </a:solidFill>
              </a:rPr>
              <a:t/>
            </a:r>
            <a:br>
              <a:rPr lang="en-US" sz="4000" b="1" dirty="0" smtClean="0">
                <a:solidFill>
                  <a:schemeClr val="tx1"/>
                </a:solidFill>
              </a:rPr>
            </a:br>
            <a:r>
              <a:rPr lang="en-US" sz="4000" b="1" dirty="0">
                <a:solidFill>
                  <a:schemeClr val="tx1"/>
                </a:solidFill>
              </a:rPr>
              <a:t/>
            </a:r>
            <a:br>
              <a:rPr lang="en-US" sz="4000" b="1" dirty="0">
                <a:solidFill>
                  <a:schemeClr val="tx1"/>
                </a:solidFill>
              </a:rPr>
            </a:br>
            <a:r>
              <a:rPr lang="en-US" sz="3200" b="1" dirty="0" smtClean="0">
                <a:solidFill>
                  <a:schemeClr val="tx1"/>
                </a:solidFill>
              </a:rPr>
              <a:t>Daily </a:t>
            </a:r>
            <a:r>
              <a:rPr lang="en-US" sz="3200" b="1" dirty="0" smtClean="0">
                <a:solidFill>
                  <a:srgbClr val="C00000"/>
                </a:solidFill>
              </a:rPr>
              <a:t>progress photos</a:t>
            </a:r>
            <a:r>
              <a:rPr lang="en-US" sz="3200" b="1" dirty="0" smtClean="0">
                <a:solidFill>
                  <a:schemeClr val="tx1"/>
                </a:solidFill>
              </a:rPr>
              <a:t>, notes about </a:t>
            </a:r>
            <a:r>
              <a:rPr lang="en-US" sz="3200" b="1" dirty="0" smtClean="0">
                <a:solidFill>
                  <a:schemeClr val="bg1"/>
                </a:solidFill>
              </a:rPr>
              <a:t>challenges</a:t>
            </a:r>
            <a:r>
              <a:rPr lang="en-US" sz="3200" b="1" dirty="0" smtClean="0">
                <a:solidFill>
                  <a:schemeClr val="tx1"/>
                </a:solidFill>
              </a:rPr>
              <a:t>, </a:t>
            </a:r>
            <a:r>
              <a:rPr lang="en-US" sz="3200" b="1" dirty="0" smtClean="0">
                <a:solidFill>
                  <a:srgbClr val="C00000"/>
                </a:solidFill>
              </a:rPr>
              <a:t>questions</a:t>
            </a:r>
            <a:r>
              <a:rPr lang="en-US" sz="3200" b="1" dirty="0" smtClean="0">
                <a:solidFill>
                  <a:schemeClr val="tx1"/>
                </a:solidFill>
              </a:rPr>
              <a:t/>
            </a:r>
            <a:br>
              <a:rPr lang="en-US" sz="3200" b="1" dirty="0" smtClean="0">
                <a:solidFill>
                  <a:schemeClr val="tx1"/>
                </a:solidFill>
              </a:rPr>
            </a:br>
            <a:r>
              <a:rPr lang="en-US" sz="3200" b="1" dirty="0">
                <a:solidFill>
                  <a:schemeClr val="tx1"/>
                </a:solidFill>
              </a:rPr>
              <a:t/>
            </a:r>
            <a:br>
              <a:rPr lang="en-US" sz="3200" b="1" dirty="0">
                <a:solidFill>
                  <a:schemeClr val="tx1"/>
                </a:solidFill>
              </a:rPr>
            </a:br>
            <a:r>
              <a:rPr lang="en-US" sz="3200" b="1" dirty="0" smtClean="0">
                <a:solidFill>
                  <a:schemeClr val="tx1"/>
                </a:solidFill>
              </a:rPr>
              <a:t>Responses </a:t>
            </a:r>
            <a:r>
              <a:rPr lang="en-US" sz="3200" b="1" dirty="0" smtClean="0">
                <a:solidFill>
                  <a:schemeClr val="tx1"/>
                </a:solidFill>
              </a:rPr>
              <a:t>offering </a:t>
            </a:r>
            <a:r>
              <a:rPr lang="en-US" sz="3200" b="1" dirty="0" smtClean="0">
                <a:solidFill>
                  <a:schemeClr val="bg1"/>
                </a:solidFill>
              </a:rPr>
              <a:t>continuous support, </a:t>
            </a:r>
            <a:r>
              <a:rPr lang="en-US" sz="3200" b="1" dirty="0" smtClean="0">
                <a:solidFill>
                  <a:schemeClr val="bg1"/>
                </a:solidFill>
              </a:rPr>
              <a:t/>
            </a:r>
            <a:br>
              <a:rPr lang="en-US" sz="3200" b="1" dirty="0" smtClean="0">
                <a:solidFill>
                  <a:schemeClr val="bg1"/>
                </a:solidFill>
              </a:rPr>
            </a:br>
            <a:r>
              <a:rPr lang="en-US" sz="3200" b="1" dirty="0" smtClean="0">
                <a:solidFill>
                  <a:srgbClr val="C00000"/>
                </a:solidFill>
              </a:rPr>
              <a:t>group </a:t>
            </a:r>
            <a:r>
              <a:rPr lang="en-US" sz="3200" b="1" dirty="0" smtClean="0">
                <a:solidFill>
                  <a:srgbClr val="C00000"/>
                </a:solidFill>
              </a:rPr>
              <a:t>problem solving</a:t>
            </a:r>
            <a:endParaRPr lang="en-US" sz="3200" dirty="0">
              <a:solidFill>
                <a:srgbClr val="C00000"/>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0590" y="36240"/>
            <a:ext cx="8461213" cy="3054432"/>
          </a:xfrm>
          <a:ln w="38100">
            <a:solidFill>
              <a:schemeClr val="accent6"/>
            </a:solidFill>
          </a:ln>
        </p:spPr>
      </p:pic>
      <p:sp>
        <p:nvSpPr>
          <p:cNvPr id="3" name="Rectangle 2"/>
          <p:cNvSpPr/>
          <p:nvPr/>
        </p:nvSpPr>
        <p:spPr>
          <a:xfrm>
            <a:off x="4553712" y="548640"/>
            <a:ext cx="493776" cy="2194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ound Single Corner Rectangle 3"/>
          <p:cNvSpPr/>
          <p:nvPr/>
        </p:nvSpPr>
        <p:spPr>
          <a:xfrm>
            <a:off x="4078224" y="3547872"/>
            <a:ext cx="841248" cy="219456"/>
          </a:xfrm>
          <a:prstGeom prst="round1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4078224" y="5047488"/>
            <a:ext cx="621792" cy="1828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41492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b="1" dirty="0" smtClean="0">
                <a:solidFill>
                  <a:schemeClr val="tx1"/>
                </a:solidFill>
              </a:rPr>
              <a:t>Blogs:</a:t>
            </a:r>
            <a:r>
              <a:rPr lang="en-US" sz="6000" b="1" dirty="0">
                <a:solidFill>
                  <a:schemeClr val="tx1"/>
                </a:solidFill>
              </a:rPr>
              <a:t/>
            </a:r>
            <a:br>
              <a:rPr lang="en-US" sz="6000" b="1" dirty="0">
                <a:solidFill>
                  <a:schemeClr val="tx1"/>
                </a:solidFill>
              </a:rPr>
            </a:br>
            <a:r>
              <a:rPr lang="en-US" sz="6000" b="1" dirty="0">
                <a:solidFill>
                  <a:schemeClr val="tx1"/>
                </a:solidFill>
              </a:rPr>
              <a:t/>
            </a:r>
            <a:br>
              <a:rPr lang="en-US" sz="6000" b="1" dirty="0">
                <a:solidFill>
                  <a:schemeClr val="tx1"/>
                </a:solidFill>
              </a:rPr>
            </a:br>
            <a:r>
              <a:rPr lang="en-US" b="1" dirty="0" smtClean="0">
                <a:solidFill>
                  <a:srgbClr val="C00000"/>
                </a:solidFill>
              </a:rPr>
              <a:t>Structured, </a:t>
            </a:r>
            <a:r>
              <a:rPr lang="en-US" b="1" dirty="0" smtClean="0">
                <a:solidFill>
                  <a:schemeClr val="bg1"/>
                </a:solidFill>
              </a:rPr>
              <a:t>Step by Step </a:t>
            </a:r>
            <a:r>
              <a:rPr lang="en-US" b="1" dirty="0" smtClean="0">
                <a:solidFill>
                  <a:srgbClr val="C00000"/>
                </a:solidFill>
              </a:rPr>
              <a:t>Learning</a:t>
            </a:r>
            <a:br>
              <a:rPr lang="en-US" b="1" dirty="0" smtClean="0">
                <a:solidFill>
                  <a:srgbClr val="C00000"/>
                </a:solidFill>
              </a:rPr>
            </a:br>
            <a:r>
              <a:rPr lang="en-US" b="1" dirty="0">
                <a:solidFill>
                  <a:srgbClr val="C00000"/>
                </a:solidFill>
              </a:rPr>
              <a:t/>
            </a:r>
            <a:br>
              <a:rPr lang="en-US" b="1" dirty="0">
                <a:solidFill>
                  <a:srgbClr val="C00000"/>
                </a:solidFill>
              </a:rPr>
            </a:br>
            <a:r>
              <a:rPr lang="en-US" b="1" dirty="0" smtClean="0">
                <a:solidFill>
                  <a:srgbClr val="C00000"/>
                </a:solidFill>
              </a:rPr>
              <a:t>Sharing </a:t>
            </a:r>
            <a:r>
              <a:rPr lang="en-US" b="1" dirty="0" smtClean="0">
                <a:solidFill>
                  <a:schemeClr val="tx1"/>
                </a:solidFill>
              </a:rPr>
              <a:t>Process</a:t>
            </a:r>
            <a:r>
              <a:rPr lang="en-US" b="1" dirty="0" smtClean="0">
                <a:solidFill>
                  <a:srgbClr val="C00000"/>
                </a:solidFill>
              </a:rPr>
              <a:t>, not just </a:t>
            </a:r>
            <a:r>
              <a:rPr lang="en-US" b="1" dirty="0" smtClean="0">
                <a:solidFill>
                  <a:schemeClr val="bg1"/>
                </a:solidFill>
              </a:rPr>
              <a:t>Product</a:t>
            </a:r>
            <a:r>
              <a:rPr lang="en-US" b="1" dirty="0" smtClean="0">
                <a:solidFill>
                  <a:srgbClr val="C00000"/>
                </a:solidFill>
              </a:rPr>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9028" y="39591"/>
            <a:ext cx="3394995" cy="362997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470" y="-589779"/>
            <a:ext cx="2489200" cy="2489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119" y="1708272"/>
            <a:ext cx="6233881" cy="5149727"/>
          </a:xfrm>
          <a:prstGeom prst="rect">
            <a:avLst/>
          </a:prstGeom>
          <a:solidFill>
            <a:schemeClr val="accent1"/>
          </a:solidFill>
          <a:ln w="38100">
            <a:solidFill>
              <a:schemeClr val="accent1"/>
            </a:solidFill>
          </a:ln>
        </p:spPr>
      </p:pic>
    </p:spTree>
    <p:extLst>
      <p:ext uri="{BB962C8B-B14F-4D97-AF65-F5344CB8AC3E}">
        <p14:creationId xmlns:p14="http://schemas.microsoft.com/office/powerpoint/2010/main" val="3594774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3011</TotalTime>
  <Words>704</Words>
  <Application>Microsoft Office PowerPoint</Application>
  <PresentationFormat>Widescreen</PresentationFormat>
  <Paragraphs>72</Paragraphs>
  <Slides>17</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2" baseType="lpstr">
      <vt:lpstr>Calibri</vt:lpstr>
      <vt:lpstr>Corbel</vt:lpstr>
      <vt:lpstr>Wingdings 2</vt:lpstr>
      <vt:lpstr>Frame</vt:lpstr>
      <vt:lpstr>Image</vt:lpstr>
      <vt:lpstr> Blogging Along</vt:lpstr>
      <vt:lpstr> Blogs:  Structured Learning/ Engagement  Replication of the structure of the on-ground studio classroom  Combo of Class Participaton and   </vt:lpstr>
      <vt:lpstr>      Why Blogs?   Engagement  A way to replicate the dynamic exchange of the on-ground studio classroom </vt:lpstr>
      <vt:lpstr>Blog Tool Basics</vt:lpstr>
      <vt:lpstr>  Blogs:  Connection  Colloquial,  personal  tone to dialog   (with Netiquette!) </vt:lpstr>
      <vt:lpstr>Blogs:  Reflections  Gestures of Support    </vt:lpstr>
      <vt:lpstr>Blogs:  Structured, Step by Step Learning  Sharing Process, not just Product  “We are in this together” community feeling </vt:lpstr>
      <vt:lpstr>Blogs:  Daily progress photos, notes about challenges, questions  Responses offering continuous support,  group problem solving</vt:lpstr>
      <vt:lpstr>Blogs:  Structured, Step by Step Learning  Sharing Process, not just Product </vt:lpstr>
      <vt:lpstr>Why Blogs?  Structured, Step by Step Learning  Sharing Process, not just Product </vt:lpstr>
      <vt:lpstr>Blogs vs. Discussions Brauer, James. “Blogging vs Threaded Discussions in Online Courses.” Connected Principals, 7 Oct. 2012, connectedprincipals.com/archives/6431.Web  Secondary source  summary of : Clarke, L, &amp; Kinne, L. (2012). Asynchronous discussions as threaded discussions or blogs. Journal of Digital Learning in Teacher Education, 29, 4-13 </vt:lpstr>
      <vt:lpstr>Blogs  Growing Connections   Reflections</vt:lpstr>
      <vt:lpstr>Blogs:  Student Feedback</vt:lpstr>
      <vt:lpstr>Blogs:  Student Feedback</vt:lpstr>
      <vt:lpstr>Other Aspects of the Courses:  Student Feedback </vt:lpstr>
      <vt:lpstr>    Final Product posted in Discussion Post    A more formal forum for  summaries and analyses   </vt:lpstr>
      <vt:lpstr>       Final Product posted in Discussion Post   A more formal forum for  summaries and analysis    “We are in this together” community feeling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Blogging Along</dc:title>
  <dc:creator>Janet Nesteruk</dc:creator>
  <cp:lastModifiedBy>Janet Nesteruk</cp:lastModifiedBy>
  <cp:revision>56</cp:revision>
  <cp:lastPrinted>2020-04-21T11:35:21Z</cp:lastPrinted>
  <dcterms:created xsi:type="dcterms:W3CDTF">2020-04-20T18:22:13Z</dcterms:created>
  <dcterms:modified xsi:type="dcterms:W3CDTF">2020-04-24T13:29:27Z</dcterms:modified>
</cp:coreProperties>
</file>